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44"/>
  </p:notesMasterIdLst>
  <p:handoutMasterIdLst>
    <p:handoutMasterId r:id="rId45"/>
  </p:handoutMasterIdLst>
  <p:sldIdLst>
    <p:sldId id="332" r:id="rId3"/>
    <p:sldId id="334" r:id="rId4"/>
    <p:sldId id="371" r:id="rId5"/>
    <p:sldId id="374" r:id="rId6"/>
    <p:sldId id="372" r:id="rId7"/>
    <p:sldId id="373" r:id="rId8"/>
    <p:sldId id="336" r:id="rId9"/>
    <p:sldId id="257" r:id="rId10"/>
    <p:sldId id="300" r:id="rId11"/>
    <p:sldId id="359" r:id="rId12"/>
    <p:sldId id="273" r:id="rId13"/>
    <p:sldId id="348" r:id="rId14"/>
    <p:sldId id="301" r:id="rId15"/>
    <p:sldId id="358" r:id="rId16"/>
    <p:sldId id="302" r:id="rId17"/>
    <p:sldId id="351" r:id="rId18"/>
    <p:sldId id="352" r:id="rId19"/>
    <p:sldId id="360" r:id="rId20"/>
    <p:sldId id="361" r:id="rId21"/>
    <p:sldId id="362" r:id="rId22"/>
    <p:sldId id="363" r:id="rId23"/>
    <p:sldId id="364" r:id="rId24"/>
    <p:sldId id="347" r:id="rId25"/>
    <p:sldId id="365" r:id="rId26"/>
    <p:sldId id="353" r:id="rId27"/>
    <p:sldId id="335" r:id="rId28"/>
    <p:sldId id="306" r:id="rId29"/>
    <p:sldId id="286" r:id="rId30"/>
    <p:sldId id="366" r:id="rId31"/>
    <p:sldId id="283" r:id="rId32"/>
    <p:sldId id="333" r:id="rId33"/>
    <p:sldId id="324" r:id="rId34"/>
    <p:sldId id="258" r:id="rId35"/>
    <p:sldId id="349" r:id="rId36"/>
    <p:sldId id="289" r:id="rId37"/>
    <p:sldId id="259" r:id="rId38"/>
    <p:sldId id="269" r:id="rId39"/>
    <p:sldId id="367" r:id="rId40"/>
    <p:sldId id="354" r:id="rId41"/>
    <p:sldId id="281" r:id="rId42"/>
    <p:sldId id="35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6D"/>
    <a:srgbClr val="009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77" d="100"/>
          <a:sy n="77" d="100"/>
        </p:scale>
        <p:origin x="312"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C1156-FBB5-40E0-BDB3-022082F513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BAC9F5A-684D-45B5-BE3C-A58C8DF52522}">
      <dgm:prSet/>
      <dgm:spPr>
        <a:solidFill>
          <a:schemeClr val="bg1">
            <a:lumMod val="85000"/>
          </a:schemeClr>
        </a:solidFill>
      </dgm:spPr>
      <dgm:t>
        <a:bodyPr/>
        <a:lstStyle/>
        <a:p>
          <a:r>
            <a:rPr lang="en-GB" dirty="0"/>
            <a:t>1/10 PATIENTS HARMED IN HEALTHCARE</a:t>
          </a:r>
          <a:endParaRPr lang="en-US" dirty="0"/>
        </a:p>
      </dgm:t>
    </dgm:pt>
    <dgm:pt modelId="{D8AC5924-636B-4764-A761-DBA291012823}" type="parTrans" cxnId="{A82152E1-CD83-4995-B713-E7603137C9D3}">
      <dgm:prSet/>
      <dgm:spPr/>
      <dgm:t>
        <a:bodyPr/>
        <a:lstStyle/>
        <a:p>
          <a:endParaRPr lang="en-US"/>
        </a:p>
      </dgm:t>
    </dgm:pt>
    <dgm:pt modelId="{CA6FDCDC-4C6F-47C9-A379-C1D9CD62F2CA}" type="sibTrans" cxnId="{A82152E1-CD83-4995-B713-E7603137C9D3}">
      <dgm:prSet/>
      <dgm:spPr/>
      <dgm:t>
        <a:bodyPr/>
        <a:lstStyle/>
        <a:p>
          <a:endParaRPr lang="en-US"/>
        </a:p>
      </dgm:t>
    </dgm:pt>
    <dgm:pt modelId="{0994BC26-2705-4EF1-A1E8-47B7118C3917}">
      <dgm:prSet/>
      <dgm:spPr/>
      <dgm:t>
        <a:bodyPr/>
        <a:lstStyle/>
        <a:p>
          <a:r>
            <a:rPr lang="en-GB"/>
            <a:t>&gt; 3 MILLION DEATHS PER YEAR DUE TO UNSAFE CARE</a:t>
          </a:r>
          <a:endParaRPr lang="en-US"/>
        </a:p>
      </dgm:t>
    </dgm:pt>
    <dgm:pt modelId="{0C9DED73-DB58-48A0-ABE6-214566EE6F95}" type="parTrans" cxnId="{68AA9918-43C3-4822-BFC0-A8A06F5DD075}">
      <dgm:prSet/>
      <dgm:spPr/>
      <dgm:t>
        <a:bodyPr/>
        <a:lstStyle/>
        <a:p>
          <a:endParaRPr lang="en-US"/>
        </a:p>
      </dgm:t>
    </dgm:pt>
    <dgm:pt modelId="{78535805-9508-4FC7-B210-162011D1FF31}" type="sibTrans" cxnId="{68AA9918-43C3-4822-BFC0-A8A06F5DD075}">
      <dgm:prSet/>
      <dgm:spPr/>
      <dgm:t>
        <a:bodyPr/>
        <a:lstStyle/>
        <a:p>
          <a:endParaRPr lang="en-US"/>
        </a:p>
      </dgm:t>
    </dgm:pt>
    <dgm:pt modelId="{70739C4C-6F2E-48EA-8D25-AE9C2275A48C}">
      <dgm:prSet/>
      <dgm:spPr>
        <a:solidFill>
          <a:schemeClr val="bg1">
            <a:lumMod val="85000"/>
          </a:schemeClr>
        </a:solidFill>
      </dgm:spPr>
      <dgm:t>
        <a:bodyPr/>
        <a:lstStyle/>
        <a:p>
          <a:r>
            <a:rPr lang="en-GB" dirty="0"/>
            <a:t>50% OF HARM IS PREVENTABLE; </a:t>
          </a:r>
          <a:endParaRPr lang="en-US" dirty="0"/>
        </a:p>
      </dgm:t>
    </dgm:pt>
    <dgm:pt modelId="{85C5089F-30DA-4629-90DB-2BA4DF2DA71D}" type="parTrans" cxnId="{48E9D409-8A81-4DB1-A060-800E990E3CBC}">
      <dgm:prSet/>
      <dgm:spPr/>
      <dgm:t>
        <a:bodyPr/>
        <a:lstStyle/>
        <a:p>
          <a:endParaRPr lang="en-US"/>
        </a:p>
      </dgm:t>
    </dgm:pt>
    <dgm:pt modelId="{0A1E7C97-CDB2-4B4D-85E2-2D395D20CCE3}" type="sibTrans" cxnId="{48E9D409-8A81-4DB1-A060-800E990E3CBC}">
      <dgm:prSet/>
      <dgm:spPr/>
      <dgm:t>
        <a:bodyPr/>
        <a:lstStyle/>
        <a:p>
          <a:endParaRPr lang="en-US"/>
        </a:p>
      </dgm:t>
    </dgm:pt>
    <dgm:pt modelId="{11ED2E7C-4F54-43B0-834F-E6100303D76B}">
      <dgm:prSet/>
      <dgm:spPr/>
      <dgm:t>
        <a:bodyPr/>
        <a:lstStyle/>
        <a:p>
          <a:r>
            <a:rPr lang="en-GB"/>
            <a:t>HALF PREVENTABLE HARM DUE TO MEDICATION</a:t>
          </a:r>
          <a:endParaRPr lang="en-US"/>
        </a:p>
      </dgm:t>
    </dgm:pt>
    <dgm:pt modelId="{E37507E1-68BE-4B38-A4D1-AAF9D9A17908}" type="parTrans" cxnId="{0D64EC6E-C147-4B09-AA32-B8EAB9D086C6}">
      <dgm:prSet/>
      <dgm:spPr/>
      <dgm:t>
        <a:bodyPr/>
        <a:lstStyle/>
        <a:p>
          <a:endParaRPr lang="en-US"/>
        </a:p>
      </dgm:t>
    </dgm:pt>
    <dgm:pt modelId="{890D84FE-E3C3-4CED-AD9C-D05AADC48D53}" type="sibTrans" cxnId="{0D64EC6E-C147-4B09-AA32-B8EAB9D086C6}">
      <dgm:prSet/>
      <dgm:spPr/>
      <dgm:t>
        <a:bodyPr/>
        <a:lstStyle/>
        <a:p>
          <a:endParaRPr lang="en-US"/>
        </a:p>
      </dgm:t>
    </dgm:pt>
    <dgm:pt modelId="{C6E2CC82-0F6F-4870-AD33-F2A49AADFFD6}">
      <dgm:prSet/>
      <dgm:spPr>
        <a:solidFill>
          <a:schemeClr val="bg1">
            <a:lumMod val="85000"/>
          </a:schemeClr>
        </a:solidFill>
      </dgm:spPr>
      <dgm:t>
        <a:bodyPr/>
        <a:lstStyle/>
        <a:p>
          <a:r>
            <a:rPr lang="en-GB" dirty="0"/>
            <a:t>PATIENT HARM REDUCES GLOBAL ECONOMIC GROWTH BY 0.7% pa</a:t>
          </a:r>
          <a:endParaRPr lang="en-US" dirty="0"/>
        </a:p>
      </dgm:t>
    </dgm:pt>
    <dgm:pt modelId="{0337C8C7-A4C3-4368-BD9C-98CAEDC9A028}" type="parTrans" cxnId="{1DAC113D-95B4-4467-A913-E5F3829E5BDA}">
      <dgm:prSet/>
      <dgm:spPr/>
      <dgm:t>
        <a:bodyPr/>
        <a:lstStyle/>
        <a:p>
          <a:endParaRPr lang="en-US"/>
        </a:p>
      </dgm:t>
    </dgm:pt>
    <dgm:pt modelId="{4BFC127A-0E90-4961-81C4-C521304D1FDE}" type="sibTrans" cxnId="{1DAC113D-95B4-4467-A913-E5F3829E5BDA}">
      <dgm:prSet/>
      <dgm:spPr/>
      <dgm:t>
        <a:bodyPr/>
        <a:lstStyle/>
        <a:p>
          <a:endParaRPr lang="en-US"/>
        </a:p>
      </dgm:t>
    </dgm:pt>
    <dgm:pt modelId="{9FFDC06C-0F79-2E4E-91C7-C85BF0DFE858}" type="pres">
      <dgm:prSet presAssocID="{AAAC1156-FBB5-40E0-BDB3-022082F51326}" presName="vert0" presStyleCnt="0">
        <dgm:presLayoutVars>
          <dgm:dir/>
          <dgm:animOne val="branch"/>
          <dgm:animLvl val="lvl"/>
        </dgm:presLayoutVars>
      </dgm:prSet>
      <dgm:spPr/>
    </dgm:pt>
    <dgm:pt modelId="{B9BE388B-3B08-FE40-A08B-6F19B7C5783B}" type="pres">
      <dgm:prSet presAssocID="{4BAC9F5A-684D-45B5-BE3C-A58C8DF52522}" presName="thickLine" presStyleLbl="alignNode1" presStyleIdx="0" presStyleCnt="5"/>
      <dgm:spPr/>
    </dgm:pt>
    <dgm:pt modelId="{E6E99B96-B2E4-E04C-A85F-4E4A81D15B03}" type="pres">
      <dgm:prSet presAssocID="{4BAC9F5A-684D-45B5-BE3C-A58C8DF52522}" presName="horz1" presStyleCnt="0"/>
      <dgm:spPr/>
    </dgm:pt>
    <dgm:pt modelId="{DE2080DB-08C0-C74A-A40C-1D29205A619E}" type="pres">
      <dgm:prSet presAssocID="{4BAC9F5A-684D-45B5-BE3C-A58C8DF52522}" presName="tx1" presStyleLbl="revTx" presStyleIdx="0" presStyleCnt="5"/>
      <dgm:spPr/>
    </dgm:pt>
    <dgm:pt modelId="{FB2680D3-484C-ED45-B03E-9077FDED127F}" type="pres">
      <dgm:prSet presAssocID="{4BAC9F5A-684D-45B5-BE3C-A58C8DF52522}" presName="vert1" presStyleCnt="0"/>
      <dgm:spPr/>
    </dgm:pt>
    <dgm:pt modelId="{8DC1324B-8865-A143-B872-D0441EC22457}" type="pres">
      <dgm:prSet presAssocID="{0994BC26-2705-4EF1-A1E8-47B7118C3917}" presName="thickLine" presStyleLbl="alignNode1" presStyleIdx="1" presStyleCnt="5"/>
      <dgm:spPr/>
    </dgm:pt>
    <dgm:pt modelId="{84C8EF18-4135-C949-8250-67E4C1FB99D6}" type="pres">
      <dgm:prSet presAssocID="{0994BC26-2705-4EF1-A1E8-47B7118C3917}" presName="horz1" presStyleCnt="0"/>
      <dgm:spPr/>
    </dgm:pt>
    <dgm:pt modelId="{8690409B-2A09-E746-AEA1-8954C61A0190}" type="pres">
      <dgm:prSet presAssocID="{0994BC26-2705-4EF1-A1E8-47B7118C3917}" presName="tx1" presStyleLbl="revTx" presStyleIdx="1" presStyleCnt="5"/>
      <dgm:spPr/>
    </dgm:pt>
    <dgm:pt modelId="{7D26FF74-473C-D940-9438-D8C2BC5D9B93}" type="pres">
      <dgm:prSet presAssocID="{0994BC26-2705-4EF1-A1E8-47B7118C3917}" presName="vert1" presStyleCnt="0"/>
      <dgm:spPr/>
    </dgm:pt>
    <dgm:pt modelId="{D6612074-609A-FA4E-A7F2-D1BCC9C178CF}" type="pres">
      <dgm:prSet presAssocID="{70739C4C-6F2E-48EA-8D25-AE9C2275A48C}" presName="thickLine" presStyleLbl="alignNode1" presStyleIdx="2" presStyleCnt="5"/>
      <dgm:spPr/>
    </dgm:pt>
    <dgm:pt modelId="{D3379BC4-C059-BD4C-AA68-47E58D3EC7C7}" type="pres">
      <dgm:prSet presAssocID="{70739C4C-6F2E-48EA-8D25-AE9C2275A48C}" presName="horz1" presStyleCnt="0"/>
      <dgm:spPr/>
    </dgm:pt>
    <dgm:pt modelId="{A4169590-B8F8-4840-AC26-F3750A277514}" type="pres">
      <dgm:prSet presAssocID="{70739C4C-6F2E-48EA-8D25-AE9C2275A48C}" presName="tx1" presStyleLbl="revTx" presStyleIdx="2" presStyleCnt="5"/>
      <dgm:spPr/>
    </dgm:pt>
    <dgm:pt modelId="{AF6930DD-FABA-424E-8A9A-27355D9D8052}" type="pres">
      <dgm:prSet presAssocID="{70739C4C-6F2E-48EA-8D25-AE9C2275A48C}" presName="vert1" presStyleCnt="0"/>
      <dgm:spPr/>
    </dgm:pt>
    <dgm:pt modelId="{442B38B4-9279-FC40-93AF-215D187A288A}" type="pres">
      <dgm:prSet presAssocID="{11ED2E7C-4F54-43B0-834F-E6100303D76B}" presName="thickLine" presStyleLbl="alignNode1" presStyleIdx="3" presStyleCnt="5"/>
      <dgm:spPr/>
    </dgm:pt>
    <dgm:pt modelId="{A27F5C44-1F71-8946-8653-FED9BE49FC3A}" type="pres">
      <dgm:prSet presAssocID="{11ED2E7C-4F54-43B0-834F-E6100303D76B}" presName="horz1" presStyleCnt="0"/>
      <dgm:spPr/>
    </dgm:pt>
    <dgm:pt modelId="{8861A4E0-C7FA-E14F-9AAB-429E6C6CEADA}" type="pres">
      <dgm:prSet presAssocID="{11ED2E7C-4F54-43B0-834F-E6100303D76B}" presName="tx1" presStyleLbl="revTx" presStyleIdx="3" presStyleCnt="5"/>
      <dgm:spPr/>
    </dgm:pt>
    <dgm:pt modelId="{2A77E442-F0D5-154C-A461-BCDCFBB049ED}" type="pres">
      <dgm:prSet presAssocID="{11ED2E7C-4F54-43B0-834F-E6100303D76B}" presName="vert1" presStyleCnt="0"/>
      <dgm:spPr/>
    </dgm:pt>
    <dgm:pt modelId="{AC7833A5-FD6D-6A4F-B584-1901EDD5433E}" type="pres">
      <dgm:prSet presAssocID="{C6E2CC82-0F6F-4870-AD33-F2A49AADFFD6}" presName="thickLine" presStyleLbl="alignNode1" presStyleIdx="4" presStyleCnt="5"/>
      <dgm:spPr/>
    </dgm:pt>
    <dgm:pt modelId="{BF2B32C3-3F19-D84D-B035-ED278FD0C9D5}" type="pres">
      <dgm:prSet presAssocID="{C6E2CC82-0F6F-4870-AD33-F2A49AADFFD6}" presName="horz1" presStyleCnt="0"/>
      <dgm:spPr/>
    </dgm:pt>
    <dgm:pt modelId="{59A2D9AE-1696-A740-90D9-A2AB71B39BD9}" type="pres">
      <dgm:prSet presAssocID="{C6E2CC82-0F6F-4870-AD33-F2A49AADFFD6}" presName="tx1" presStyleLbl="revTx" presStyleIdx="4" presStyleCnt="5"/>
      <dgm:spPr/>
    </dgm:pt>
    <dgm:pt modelId="{471CB89E-CBF5-2C46-B809-72CD3964436F}" type="pres">
      <dgm:prSet presAssocID="{C6E2CC82-0F6F-4870-AD33-F2A49AADFFD6}" presName="vert1" presStyleCnt="0"/>
      <dgm:spPr/>
    </dgm:pt>
  </dgm:ptLst>
  <dgm:cxnLst>
    <dgm:cxn modelId="{48E9D409-8A81-4DB1-A060-800E990E3CBC}" srcId="{AAAC1156-FBB5-40E0-BDB3-022082F51326}" destId="{70739C4C-6F2E-48EA-8D25-AE9C2275A48C}" srcOrd="2" destOrd="0" parTransId="{85C5089F-30DA-4629-90DB-2BA4DF2DA71D}" sibTransId="{0A1E7C97-CDB2-4B4D-85E2-2D395D20CCE3}"/>
    <dgm:cxn modelId="{68AA9918-43C3-4822-BFC0-A8A06F5DD075}" srcId="{AAAC1156-FBB5-40E0-BDB3-022082F51326}" destId="{0994BC26-2705-4EF1-A1E8-47B7118C3917}" srcOrd="1" destOrd="0" parTransId="{0C9DED73-DB58-48A0-ABE6-214566EE6F95}" sibTransId="{78535805-9508-4FC7-B210-162011D1FF31}"/>
    <dgm:cxn modelId="{1DAC113D-95B4-4467-A913-E5F3829E5BDA}" srcId="{AAAC1156-FBB5-40E0-BDB3-022082F51326}" destId="{C6E2CC82-0F6F-4870-AD33-F2A49AADFFD6}" srcOrd="4" destOrd="0" parTransId="{0337C8C7-A4C3-4368-BD9C-98CAEDC9A028}" sibTransId="{4BFC127A-0E90-4961-81C4-C521304D1FDE}"/>
    <dgm:cxn modelId="{3600BD3D-B0A5-C140-9DB2-23911568B8E1}" type="presOf" srcId="{AAAC1156-FBB5-40E0-BDB3-022082F51326}" destId="{9FFDC06C-0F79-2E4E-91C7-C85BF0DFE858}" srcOrd="0" destOrd="0" presId="urn:microsoft.com/office/officeart/2008/layout/LinedList"/>
    <dgm:cxn modelId="{317FE85F-0D86-6245-9345-1FCFF08C7276}" type="presOf" srcId="{11ED2E7C-4F54-43B0-834F-E6100303D76B}" destId="{8861A4E0-C7FA-E14F-9AAB-429E6C6CEADA}" srcOrd="0" destOrd="0" presId="urn:microsoft.com/office/officeart/2008/layout/LinedList"/>
    <dgm:cxn modelId="{0D64EC6E-C147-4B09-AA32-B8EAB9D086C6}" srcId="{AAAC1156-FBB5-40E0-BDB3-022082F51326}" destId="{11ED2E7C-4F54-43B0-834F-E6100303D76B}" srcOrd="3" destOrd="0" parTransId="{E37507E1-68BE-4B38-A4D1-AAF9D9A17908}" sibTransId="{890D84FE-E3C3-4CED-AD9C-D05AADC48D53}"/>
    <dgm:cxn modelId="{545E7B82-2344-8844-B6C5-C094AC2B9ED9}" type="presOf" srcId="{4BAC9F5A-684D-45B5-BE3C-A58C8DF52522}" destId="{DE2080DB-08C0-C74A-A40C-1D29205A619E}" srcOrd="0" destOrd="0" presId="urn:microsoft.com/office/officeart/2008/layout/LinedList"/>
    <dgm:cxn modelId="{B1F66F8C-AED9-3447-9EA5-45D74C426D5A}" type="presOf" srcId="{0994BC26-2705-4EF1-A1E8-47B7118C3917}" destId="{8690409B-2A09-E746-AEA1-8954C61A0190}" srcOrd="0" destOrd="0" presId="urn:microsoft.com/office/officeart/2008/layout/LinedList"/>
    <dgm:cxn modelId="{D1BD6CB4-D68C-8B46-A1E9-E19AB1C14B61}" type="presOf" srcId="{C6E2CC82-0F6F-4870-AD33-F2A49AADFFD6}" destId="{59A2D9AE-1696-A740-90D9-A2AB71B39BD9}" srcOrd="0" destOrd="0" presId="urn:microsoft.com/office/officeart/2008/layout/LinedList"/>
    <dgm:cxn modelId="{8375CCD7-9717-3243-BCF6-693562E95B58}" type="presOf" srcId="{70739C4C-6F2E-48EA-8D25-AE9C2275A48C}" destId="{A4169590-B8F8-4840-AC26-F3750A277514}" srcOrd="0" destOrd="0" presId="urn:microsoft.com/office/officeart/2008/layout/LinedList"/>
    <dgm:cxn modelId="{A82152E1-CD83-4995-B713-E7603137C9D3}" srcId="{AAAC1156-FBB5-40E0-BDB3-022082F51326}" destId="{4BAC9F5A-684D-45B5-BE3C-A58C8DF52522}" srcOrd="0" destOrd="0" parTransId="{D8AC5924-636B-4764-A761-DBA291012823}" sibTransId="{CA6FDCDC-4C6F-47C9-A379-C1D9CD62F2CA}"/>
    <dgm:cxn modelId="{94341371-AE94-FE4E-9E9D-1ADADAD64DE8}" type="presParOf" srcId="{9FFDC06C-0F79-2E4E-91C7-C85BF0DFE858}" destId="{B9BE388B-3B08-FE40-A08B-6F19B7C5783B}" srcOrd="0" destOrd="0" presId="urn:microsoft.com/office/officeart/2008/layout/LinedList"/>
    <dgm:cxn modelId="{3873D32F-50AA-2647-B24D-BA4AE97ADB36}" type="presParOf" srcId="{9FFDC06C-0F79-2E4E-91C7-C85BF0DFE858}" destId="{E6E99B96-B2E4-E04C-A85F-4E4A81D15B03}" srcOrd="1" destOrd="0" presId="urn:microsoft.com/office/officeart/2008/layout/LinedList"/>
    <dgm:cxn modelId="{9F634156-213A-8E40-8779-CCC9EB1C1AFE}" type="presParOf" srcId="{E6E99B96-B2E4-E04C-A85F-4E4A81D15B03}" destId="{DE2080DB-08C0-C74A-A40C-1D29205A619E}" srcOrd="0" destOrd="0" presId="urn:microsoft.com/office/officeart/2008/layout/LinedList"/>
    <dgm:cxn modelId="{CBEC68B9-3220-C346-BD58-418046B54AAC}" type="presParOf" srcId="{E6E99B96-B2E4-E04C-A85F-4E4A81D15B03}" destId="{FB2680D3-484C-ED45-B03E-9077FDED127F}" srcOrd="1" destOrd="0" presId="urn:microsoft.com/office/officeart/2008/layout/LinedList"/>
    <dgm:cxn modelId="{51B2FBB2-64BB-884E-8FC4-57F37442E74F}" type="presParOf" srcId="{9FFDC06C-0F79-2E4E-91C7-C85BF0DFE858}" destId="{8DC1324B-8865-A143-B872-D0441EC22457}" srcOrd="2" destOrd="0" presId="urn:microsoft.com/office/officeart/2008/layout/LinedList"/>
    <dgm:cxn modelId="{34D1A686-517E-494B-A03F-EC5A3AE78739}" type="presParOf" srcId="{9FFDC06C-0F79-2E4E-91C7-C85BF0DFE858}" destId="{84C8EF18-4135-C949-8250-67E4C1FB99D6}" srcOrd="3" destOrd="0" presId="urn:microsoft.com/office/officeart/2008/layout/LinedList"/>
    <dgm:cxn modelId="{D087E2B4-F363-FE4A-A588-55A1EDBF7C7B}" type="presParOf" srcId="{84C8EF18-4135-C949-8250-67E4C1FB99D6}" destId="{8690409B-2A09-E746-AEA1-8954C61A0190}" srcOrd="0" destOrd="0" presId="urn:microsoft.com/office/officeart/2008/layout/LinedList"/>
    <dgm:cxn modelId="{D27F4C76-AF67-DA42-85C0-2BEC0DFC43CD}" type="presParOf" srcId="{84C8EF18-4135-C949-8250-67E4C1FB99D6}" destId="{7D26FF74-473C-D940-9438-D8C2BC5D9B93}" srcOrd="1" destOrd="0" presId="urn:microsoft.com/office/officeart/2008/layout/LinedList"/>
    <dgm:cxn modelId="{5E745B2D-1900-794E-AA81-061CD4E96B35}" type="presParOf" srcId="{9FFDC06C-0F79-2E4E-91C7-C85BF0DFE858}" destId="{D6612074-609A-FA4E-A7F2-D1BCC9C178CF}" srcOrd="4" destOrd="0" presId="urn:microsoft.com/office/officeart/2008/layout/LinedList"/>
    <dgm:cxn modelId="{ED893BC0-96B5-4942-9199-AB1D44ADB0D0}" type="presParOf" srcId="{9FFDC06C-0F79-2E4E-91C7-C85BF0DFE858}" destId="{D3379BC4-C059-BD4C-AA68-47E58D3EC7C7}" srcOrd="5" destOrd="0" presId="urn:microsoft.com/office/officeart/2008/layout/LinedList"/>
    <dgm:cxn modelId="{E8152689-2344-FB4D-80A8-FDE7E6B951E9}" type="presParOf" srcId="{D3379BC4-C059-BD4C-AA68-47E58D3EC7C7}" destId="{A4169590-B8F8-4840-AC26-F3750A277514}" srcOrd="0" destOrd="0" presId="urn:microsoft.com/office/officeart/2008/layout/LinedList"/>
    <dgm:cxn modelId="{44DA6BF4-61B2-B94A-BA25-0F3E82EED191}" type="presParOf" srcId="{D3379BC4-C059-BD4C-AA68-47E58D3EC7C7}" destId="{AF6930DD-FABA-424E-8A9A-27355D9D8052}" srcOrd="1" destOrd="0" presId="urn:microsoft.com/office/officeart/2008/layout/LinedList"/>
    <dgm:cxn modelId="{D1830067-2524-0143-86FC-B7107E0D9D25}" type="presParOf" srcId="{9FFDC06C-0F79-2E4E-91C7-C85BF0DFE858}" destId="{442B38B4-9279-FC40-93AF-215D187A288A}" srcOrd="6" destOrd="0" presId="urn:microsoft.com/office/officeart/2008/layout/LinedList"/>
    <dgm:cxn modelId="{4AC30BB1-6328-A944-95EC-9705EEAF1DDA}" type="presParOf" srcId="{9FFDC06C-0F79-2E4E-91C7-C85BF0DFE858}" destId="{A27F5C44-1F71-8946-8653-FED9BE49FC3A}" srcOrd="7" destOrd="0" presId="urn:microsoft.com/office/officeart/2008/layout/LinedList"/>
    <dgm:cxn modelId="{DC18FFF9-2B42-354E-A772-57ECC35B30DF}" type="presParOf" srcId="{A27F5C44-1F71-8946-8653-FED9BE49FC3A}" destId="{8861A4E0-C7FA-E14F-9AAB-429E6C6CEADA}" srcOrd="0" destOrd="0" presId="urn:microsoft.com/office/officeart/2008/layout/LinedList"/>
    <dgm:cxn modelId="{B77632D3-41AE-F543-9E7E-C97139159DED}" type="presParOf" srcId="{A27F5C44-1F71-8946-8653-FED9BE49FC3A}" destId="{2A77E442-F0D5-154C-A461-BCDCFBB049ED}" srcOrd="1" destOrd="0" presId="urn:microsoft.com/office/officeart/2008/layout/LinedList"/>
    <dgm:cxn modelId="{83FC161E-4EBE-7343-9107-205698961923}" type="presParOf" srcId="{9FFDC06C-0F79-2E4E-91C7-C85BF0DFE858}" destId="{AC7833A5-FD6D-6A4F-B584-1901EDD5433E}" srcOrd="8" destOrd="0" presId="urn:microsoft.com/office/officeart/2008/layout/LinedList"/>
    <dgm:cxn modelId="{57354CB5-4B9A-9645-96E3-554AE7569F3B}" type="presParOf" srcId="{9FFDC06C-0F79-2E4E-91C7-C85BF0DFE858}" destId="{BF2B32C3-3F19-D84D-B035-ED278FD0C9D5}" srcOrd="9" destOrd="0" presId="urn:microsoft.com/office/officeart/2008/layout/LinedList"/>
    <dgm:cxn modelId="{17F610B8-0D89-AC47-8C61-5EBB0C265FBE}" type="presParOf" srcId="{BF2B32C3-3F19-D84D-B035-ED278FD0C9D5}" destId="{59A2D9AE-1696-A740-90D9-A2AB71B39BD9}" srcOrd="0" destOrd="0" presId="urn:microsoft.com/office/officeart/2008/layout/LinedList"/>
    <dgm:cxn modelId="{A1499C02-FD50-DE45-AEF7-7EFD5A64E966}" type="presParOf" srcId="{BF2B32C3-3F19-D84D-B035-ED278FD0C9D5}" destId="{471CB89E-CBF5-2C46-B809-72CD396443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E388B-3B08-FE40-A08B-6F19B7C5783B}">
      <dsp:nvSpPr>
        <dsp:cNvPr id="0" name=""/>
        <dsp:cNvSpPr/>
      </dsp:nvSpPr>
      <dsp:spPr>
        <a:xfrm>
          <a:off x="0" y="3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080DB-08C0-C74A-A40C-1D29205A619E}">
      <dsp:nvSpPr>
        <dsp:cNvPr id="0" name=""/>
        <dsp:cNvSpPr/>
      </dsp:nvSpPr>
      <dsp:spPr>
        <a:xfrm>
          <a:off x="0" y="324"/>
          <a:ext cx="10515600" cy="531210"/>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1/10 PATIENTS HARMED IN HEALTHCARE</a:t>
          </a:r>
          <a:endParaRPr lang="en-US" sz="2400" kern="1200" dirty="0"/>
        </a:p>
      </dsp:txBody>
      <dsp:txXfrm>
        <a:off x="0" y="324"/>
        <a:ext cx="10515600" cy="531210"/>
      </dsp:txXfrm>
    </dsp:sp>
    <dsp:sp modelId="{8DC1324B-8865-A143-B872-D0441EC22457}">
      <dsp:nvSpPr>
        <dsp:cNvPr id="0" name=""/>
        <dsp:cNvSpPr/>
      </dsp:nvSpPr>
      <dsp:spPr>
        <a:xfrm>
          <a:off x="0" y="5315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0409B-2A09-E746-AEA1-8954C61A0190}">
      <dsp:nvSpPr>
        <dsp:cNvPr id="0" name=""/>
        <dsp:cNvSpPr/>
      </dsp:nvSpPr>
      <dsp:spPr>
        <a:xfrm>
          <a:off x="0" y="531534"/>
          <a:ext cx="10515600" cy="53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&gt; 3 MILLION DEATHS PER YEAR DUE TO UNSAFE CARE</a:t>
          </a:r>
          <a:endParaRPr lang="en-US" sz="2400" kern="1200"/>
        </a:p>
      </dsp:txBody>
      <dsp:txXfrm>
        <a:off x="0" y="531534"/>
        <a:ext cx="10515600" cy="531210"/>
      </dsp:txXfrm>
    </dsp:sp>
    <dsp:sp modelId="{D6612074-609A-FA4E-A7F2-D1BCC9C178CF}">
      <dsp:nvSpPr>
        <dsp:cNvPr id="0" name=""/>
        <dsp:cNvSpPr/>
      </dsp:nvSpPr>
      <dsp:spPr>
        <a:xfrm>
          <a:off x="0" y="106274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9590-B8F8-4840-AC26-F3750A277514}">
      <dsp:nvSpPr>
        <dsp:cNvPr id="0" name=""/>
        <dsp:cNvSpPr/>
      </dsp:nvSpPr>
      <dsp:spPr>
        <a:xfrm>
          <a:off x="0" y="1062745"/>
          <a:ext cx="10515600" cy="531210"/>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50% OF HARM IS PREVENTABLE; </a:t>
          </a:r>
          <a:endParaRPr lang="en-US" sz="2400" kern="1200" dirty="0"/>
        </a:p>
      </dsp:txBody>
      <dsp:txXfrm>
        <a:off x="0" y="1062745"/>
        <a:ext cx="10515600" cy="531210"/>
      </dsp:txXfrm>
    </dsp:sp>
    <dsp:sp modelId="{442B38B4-9279-FC40-93AF-215D187A288A}">
      <dsp:nvSpPr>
        <dsp:cNvPr id="0" name=""/>
        <dsp:cNvSpPr/>
      </dsp:nvSpPr>
      <dsp:spPr>
        <a:xfrm>
          <a:off x="0" y="15939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1A4E0-C7FA-E14F-9AAB-429E6C6CEADA}">
      <dsp:nvSpPr>
        <dsp:cNvPr id="0" name=""/>
        <dsp:cNvSpPr/>
      </dsp:nvSpPr>
      <dsp:spPr>
        <a:xfrm>
          <a:off x="0" y="1593956"/>
          <a:ext cx="10515600" cy="53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HALF PREVENTABLE HARM DUE TO MEDICATION</a:t>
          </a:r>
          <a:endParaRPr lang="en-US" sz="2400" kern="1200"/>
        </a:p>
      </dsp:txBody>
      <dsp:txXfrm>
        <a:off x="0" y="1593956"/>
        <a:ext cx="10515600" cy="531210"/>
      </dsp:txXfrm>
    </dsp:sp>
    <dsp:sp modelId="{AC7833A5-FD6D-6A4F-B584-1901EDD5433E}">
      <dsp:nvSpPr>
        <dsp:cNvPr id="0" name=""/>
        <dsp:cNvSpPr/>
      </dsp:nvSpPr>
      <dsp:spPr>
        <a:xfrm>
          <a:off x="0" y="21251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2D9AE-1696-A740-90D9-A2AB71B39BD9}">
      <dsp:nvSpPr>
        <dsp:cNvPr id="0" name=""/>
        <dsp:cNvSpPr/>
      </dsp:nvSpPr>
      <dsp:spPr>
        <a:xfrm>
          <a:off x="0" y="2125167"/>
          <a:ext cx="10515600" cy="531210"/>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PATIENT HARM REDUCES GLOBAL ECONOMIC GROWTH BY 0.7% pa</a:t>
          </a:r>
          <a:endParaRPr lang="en-US" sz="2400" kern="1200" dirty="0"/>
        </a:p>
      </dsp:txBody>
      <dsp:txXfrm>
        <a:off x="0" y="2125167"/>
        <a:ext cx="10515600" cy="5312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62C5A1-040D-B2B7-80AC-E69496E819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BEBEC3B-8C4B-8E39-B363-9EB2B10372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C811C1-2747-4652-AFE0-341759A0D0E3}" type="datetimeFigureOut">
              <a:rPr lang="en-GB" smtClean="0"/>
              <a:t>13/09/2024</a:t>
            </a:fld>
            <a:endParaRPr lang="en-GB" dirty="0"/>
          </a:p>
        </p:txBody>
      </p:sp>
      <p:sp>
        <p:nvSpPr>
          <p:cNvPr id="4" name="Footer Placeholder 3">
            <a:extLst>
              <a:ext uri="{FF2B5EF4-FFF2-40B4-BE49-F238E27FC236}">
                <a16:creationId xmlns:a16="http://schemas.microsoft.com/office/drawing/2014/main" id="{940350FD-5645-1AB2-BBC2-62955DBAAB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4903D72-174A-848C-F50D-38A347FD3E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285249-67DE-4E2D-8616-5D61661F0BA3}" type="slidenum">
              <a:rPr lang="en-GB" smtClean="0"/>
              <a:t>‹#›</a:t>
            </a:fld>
            <a:endParaRPr lang="en-GB" dirty="0"/>
          </a:p>
        </p:txBody>
      </p:sp>
    </p:spTree>
    <p:extLst>
      <p:ext uri="{BB962C8B-B14F-4D97-AF65-F5344CB8AC3E}">
        <p14:creationId xmlns:p14="http://schemas.microsoft.com/office/powerpoint/2010/main" val="87489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A38FB-D151-4B89-B80C-2DB9CD629FD0}"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CDC47-771C-43BF-886A-05CFC2D803C9}" type="slidenum">
              <a:rPr lang="en-GB" smtClean="0"/>
              <a:t>‹#›</a:t>
            </a:fld>
            <a:endParaRPr lang="en-GB"/>
          </a:p>
        </p:txBody>
      </p:sp>
    </p:spTree>
    <p:extLst>
      <p:ext uri="{BB962C8B-B14F-4D97-AF65-F5344CB8AC3E}">
        <p14:creationId xmlns:p14="http://schemas.microsoft.com/office/powerpoint/2010/main" val="272008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425450"/>
            <a:ext cx="2670175" cy="1501775"/>
          </a:xfrm>
        </p:spPr>
      </p:sp>
      <p:sp>
        <p:nvSpPr>
          <p:cNvPr id="3" name="Notes Placeholder 2"/>
          <p:cNvSpPr>
            <a:spLocks noGrp="1"/>
          </p:cNvSpPr>
          <p:nvPr>
            <p:ph type="body" idx="1"/>
          </p:nvPr>
        </p:nvSpPr>
        <p:spPr/>
        <p:txBody>
          <a:bodyPr/>
          <a:lstStyle/>
          <a:p>
            <a:r>
              <a:rPr lang="en-US" dirty="0"/>
              <a:t>WHAT I WILL TALK ABOUT</a:t>
            </a:r>
          </a:p>
          <a:p>
            <a:endParaRPr lang="en-US" dirty="0"/>
          </a:p>
          <a:p>
            <a:r>
              <a:rPr lang="en-US" dirty="0"/>
              <a:t>WHY ME AND WHY THIS  SUBJECT?</a:t>
            </a:r>
          </a:p>
          <a:p>
            <a:endParaRPr lang="en-US" dirty="0"/>
          </a:p>
          <a:p>
            <a:r>
              <a:rPr lang="en-US" dirty="0"/>
              <a:t>PURPOSE OF INQUIRIES</a:t>
            </a:r>
          </a:p>
          <a:p>
            <a:endParaRPr lang="en-US" dirty="0"/>
          </a:p>
          <a:p>
            <a:r>
              <a:rPr lang="en-US" dirty="0"/>
              <a:t>PITFALLS</a:t>
            </a:r>
          </a:p>
          <a:p>
            <a:endParaRPr lang="en-US" dirty="0"/>
          </a:p>
          <a:p>
            <a:r>
              <a:rPr lang="en-US" dirty="0"/>
              <a:t>\SOME LESSONS FROM INQUIRIES</a:t>
            </a:r>
          </a:p>
          <a:p>
            <a:endParaRPr lang="en-US" dirty="0"/>
          </a:p>
          <a:p>
            <a:r>
              <a:rPr lang="en-US" dirty="0"/>
              <a:t>LESSONS FOR LEADERSHIP</a:t>
            </a:r>
          </a:p>
          <a:p>
            <a:endParaRPr lang="en-US" dirty="0"/>
          </a:p>
          <a:p>
            <a:r>
              <a:rPr lang="en-US" dirty="0"/>
              <a:t>THE REALITY FOR REAL PEOPLE WHEN SYSTEMIC THINGS GO WRONG </a:t>
            </a:r>
          </a:p>
          <a:p>
            <a:endParaRPr lang="en-US" dirty="0"/>
          </a:p>
          <a:p>
            <a:r>
              <a:rPr lang="en-US" dirty="0"/>
              <a:t>IMPORTANCE OF VALUES</a:t>
            </a:r>
          </a:p>
          <a:p>
            <a:r>
              <a:rPr lang="en-US" dirty="0"/>
              <a:t>IMPORTANCE OF CANDOUR AND OPENNESS</a:t>
            </a:r>
          </a:p>
          <a:p>
            <a:r>
              <a:rPr lang="en-US" dirty="0"/>
              <a:t>FREEDOM TO SPEAK UP FOR STAFF</a:t>
            </a:r>
          </a:p>
          <a:p>
            <a:r>
              <a:rPr lang="en-US" dirty="0"/>
              <a:t>MEASURING MANAGEMENT</a:t>
            </a:r>
          </a:p>
          <a:p>
            <a:r>
              <a:rPr lang="en-US" dirty="0"/>
              <a:t>QUALITY IMPROVEMENT</a:t>
            </a:r>
          </a:p>
          <a:p>
            <a:r>
              <a:rPr lang="en-US" dirty="0"/>
              <a:t>A FEW FINAL THOUGHTS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8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but the trend in incidents is not really encouraging even if part of </a:t>
            </a:r>
            <a:r>
              <a:rPr lang="en-GB" dirty="0" err="1"/>
              <a:t>hjte</a:t>
            </a:r>
            <a:r>
              <a:rPr lang="en-GB" dirty="0"/>
              <a:t> increase is attributable to more openness….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A7C49-9AC9-814C-8406-1786FD571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65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855CC-E427-674A-9F13-052E2D411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1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355600"/>
            <a:ext cx="2986087" cy="1679575"/>
          </a:xfrm>
        </p:spPr>
      </p:sp>
      <p:sp>
        <p:nvSpPr>
          <p:cNvPr id="3" name="Notes Placeholder 2"/>
          <p:cNvSpPr>
            <a:spLocks noGrp="1"/>
          </p:cNvSpPr>
          <p:nvPr>
            <p:ph type="body" idx="1"/>
          </p:nvPr>
        </p:nvSpPr>
        <p:spPr>
          <a:xfrm>
            <a:off x="657664" y="3162593"/>
            <a:ext cx="5486400" cy="3600450"/>
          </a:xfrm>
        </p:spPr>
        <p:txBody>
          <a:bodyPr/>
          <a:lstStyle/>
          <a:p>
            <a:r>
              <a:rPr lang="en-US" sz="1400" dirty="0"/>
              <a:t>A constant theme of inquiries </a:t>
            </a:r>
          </a:p>
          <a:p>
            <a:r>
              <a:rPr lang="en-US" sz="1400" dirty="0"/>
              <a:t>This is probably not a great leadership style in a </a:t>
            </a:r>
            <a:r>
              <a:rPr lang="en-US" sz="1400" dirty="0" err="1"/>
              <a:t>criis</a:t>
            </a:r>
            <a:r>
              <a:rPr lang="en-US" sz="1400" dirty="0"/>
              <a:t>, but collaborative, consensual leadership of course has its place.</a:t>
            </a:r>
          </a:p>
          <a:p>
            <a:endParaRPr lang="en-US" sz="1400" dirty="0"/>
          </a:p>
          <a:p>
            <a:r>
              <a:rPr lang="en-US" sz="1400" dirty="0"/>
              <a:t>One thing about this </a:t>
            </a:r>
            <a:r>
              <a:rPr lang="en-US" sz="1400" dirty="0" err="1"/>
              <a:t>pictire</a:t>
            </a:r>
            <a:r>
              <a:rPr lang="en-US" sz="1400" dirty="0"/>
              <a:t> – notice there are 3 people in – leadership principles are not just about the person at the “top” </a:t>
            </a:r>
            <a:r>
              <a:rPr lang="en-US" sz="1400" dirty="0" err="1"/>
              <a:t>biut</a:t>
            </a:r>
            <a:r>
              <a:rPr lang="en-US" sz="1400" dirty="0"/>
              <a:t> at all levels – in a professional service, all professionals are leaders in some way, and arguably all staff are </a:t>
            </a:r>
            <a:r>
              <a:rPr lang="en-US" sz="1400" dirty="0" err="1"/>
              <a:t>lrafers</a:t>
            </a:r>
            <a:r>
              <a:rPr lang="en-US" sz="1400" dirty="0"/>
              <a:t> in the sense that they can and should be empowered to take initiative.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45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685800" y="406400"/>
            <a:ext cx="5486400" cy="30861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400" dirty="0"/>
              <a:t>The evidence of one daughter of a patient tells you almost all you need know about appalling consequences of poor cultures…</a:t>
            </a:r>
          </a:p>
          <a:p>
            <a:r>
              <a:rPr lang="en-GB" sz="1400" dirty="0"/>
              <a:t>Pictures are of the people who tried to protect about conditions and poor standards.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D28FE-BD06-49B0-9036-553C786400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29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76213"/>
            <a:ext cx="5946775" cy="3344862"/>
          </a:xfrm>
        </p:spPr>
      </p:sp>
      <p:sp>
        <p:nvSpPr>
          <p:cNvPr id="3" name="Notes Placeholder 2"/>
          <p:cNvSpPr>
            <a:spLocks noGrp="1"/>
          </p:cNvSpPr>
          <p:nvPr>
            <p:ph type="body" idx="1"/>
          </p:nvPr>
        </p:nvSpPr>
        <p:spPr>
          <a:xfrm>
            <a:off x="685800" y="4171755"/>
            <a:ext cx="5486400" cy="3600450"/>
          </a:xfrm>
        </p:spPr>
        <p:txBody>
          <a:bodyPr/>
          <a:lstStyle/>
          <a:p>
            <a:r>
              <a:rPr lang="en-US" sz="1400" dirty="0"/>
              <a:t>The fear instilled in a whistleblower – a nurse who reported attempts by colleagues to fabricate</a:t>
            </a:r>
            <a:r>
              <a:rPr lang="en-US" sz="1400" baseline="0" dirty="0"/>
              <a:t> discharge times to conceal a failure to meet waiting time targets.  A classic example of the vicious circle that a negative culture causes.</a:t>
            </a:r>
          </a:p>
          <a:p>
            <a:endParaRPr lang="en-US" sz="1400" baseline="0" dirty="0"/>
          </a:p>
          <a:p>
            <a:r>
              <a:rPr lang="en-US" sz="1400" baseline="0" dirty="0"/>
              <a:t>Many other nurses file incident reports citing staff shortages as reason; all were ignored, and it was suggested that managers told staff not to cite this as a reason for incidents.  Common complaint that no feedback was given in response to reporting matters.  Not surprisingly many gave up trying.</a:t>
            </a:r>
          </a:p>
          <a:p>
            <a:endParaRPr lang="en-US" sz="1400" baseline="0" dirty="0"/>
          </a:p>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AA49F-9F01-264B-A082-6B98DB1AD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7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5574"/>
            <a:ext cx="5486400" cy="3600450"/>
          </a:xfrm>
        </p:spPr>
        <p:txBody>
          <a:bodyPr/>
          <a:lstStyle/>
          <a:p>
            <a:r>
              <a:rPr lang="en-US" sz="1400" dirty="0"/>
              <a:t>The result of the concerns all of which were known but not listened to was the cost in suffering for patients, loss of money,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A0359-4039-3D45-8250-87E379A06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66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2063" y="298450"/>
            <a:ext cx="4005262" cy="2254250"/>
          </a:xfrm>
        </p:spPr>
      </p:sp>
      <p:sp>
        <p:nvSpPr>
          <p:cNvPr id="3" name="Notes Placeholder 2"/>
          <p:cNvSpPr>
            <a:spLocks noGrp="1"/>
          </p:cNvSpPr>
          <p:nvPr>
            <p:ph type="body" idx="1"/>
          </p:nvPr>
        </p:nvSpPr>
        <p:spPr>
          <a:xfrm>
            <a:off x="685800" y="3107266"/>
            <a:ext cx="5486400" cy="4773678"/>
          </a:xfrm>
        </p:spPr>
        <p:txBody>
          <a:bodyPr>
            <a:normAutofit lnSpcReduction="10000"/>
          </a:bodyPr>
          <a:lstStyle/>
          <a:p>
            <a:r>
              <a:rPr lang="en-GB" sz="1600" dirty="0"/>
              <a:t>You may wonder why the duty of candour includes the requirement for an apology.  In the case just mentioned, a claim was brought by the parents. NHSLA advised by Trust solicitor “not unreasonable” to view the case as indefensible, but might want to consider obtaining expert report. An offer of damages was accepted and the CEO sent this letter of apology, drafted by the solicitor. It outraged the family who went to the press.  The solicitor could not see what was wrong with it. In his  explanatory email to the NHSLA he said this: </a:t>
            </a:r>
          </a:p>
          <a:p>
            <a:pPr>
              <a:buNone/>
            </a:pPr>
            <a:endParaRPr lang="en-GB" dirty="0"/>
          </a:p>
          <a:p>
            <a:pPr>
              <a:buNone/>
            </a:pPr>
            <a:r>
              <a:rPr lang="en-GB" i="1" dirty="0"/>
              <a:t>The apology was the standard NHSLA affair and it was approved by someone … This family have been going on about this and they appeared on telly recently … the apology was given at the express request of the family and [solicitor]. ... we settled very quickly even though there might have been issues that could merit further investigation. I take the view that we treated the family very well … Who is causing a problem and what are they trying to achieve? … Anyway hopefully we can sort this out soon but I suspect the family are having issues (quite understandably) with grief etc. … it is indeed unfortunate that what appears to have been a rapid and well-handled [settlement] by the NHS does not appear to have been appreciated by the family and that they have taken this unfortunate line</a:t>
            </a:r>
            <a:endParaRPr lang="en-GB" dirty="0"/>
          </a:p>
          <a:p>
            <a:pPr>
              <a:buNone/>
            </a:pPr>
            <a:endParaRPr lang="en-GB" sz="1600" dirty="0"/>
          </a:p>
          <a:p>
            <a:pPr>
              <a:buNone/>
            </a:pPr>
            <a:r>
              <a:rPr lang="en-GB" sz="1600" dirty="0"/>
              <a:t>You can see why a standard practice with regard to apologies was required.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E4BDF-58EE-49F1-A3D9-5EF6675E8C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78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6025" y="1143000"/>
            <a:ext cx="2416175" cy="1358900"/>
          </a:xfrm>
        </p:spPr>
      </p:sp>
      <p:sp>
        <p:nvSpPr>
          <p:cNvPr id="3" name="Notes Placeholder 2"/>
          <p:cNvSpPr>
            <a:spLocks noGrp="1"/>
          </p:cNvSpPr>
          <p:nvPr>
            <p:ph type="body" idx="1"/>
          </p:nvPr>
        </p:nvSpPr>
        <p:spPr>
          <a:xfrm>
            <a:off x="685800" y="2887514"/>
            <a:ext cx="5486400" cy="3600450"/>
          </a:xfrm>
        </p:spPr>
        <p:txBody>
          <a:bodyPr/>
          <a:lstStyle/>
          <a:p>
            <a:r>
              <a:rPr lang="en-US" sz="1400" dirty="0"/>
              <a:t>The pressures incentivize boasting about good news while ignoring the bad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23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103313"/>
            <a:ext cx="3054350" cy="1717675"/>
          </a:xfrm>
        </p:spPr>
      </p:sp>
      <p:sp>
        <p:nvSpPr>
          <p:cNvPr id="3" name="Notes Placeholder 2"/>
          <p:cNvSpPr>
            <a:spLocks noGrp="1"/>
          </p:cNvSpPr>
          <p:nvPr>
            <p:ph type="body" idx="1"/>
          </p:nvPr>
        </p:nvSpPr>
        <p:spPr>
          <a:xfrm>
            <a:off x="672643" y="3315111"/>
            <a:ext cx="5486400" cy="3600450"/>
          </a:xfrm>
        </p:spPr>
        <p:txBody>
          <a:bodyPr/>
          <a:lstStyle/>
          <a:p>
            <a:r>
              <a:rPr lang="en-US" sz="1400" dirty="0"/>
              <a:t>The most important quality of a leader or of a collective leadership is the ability to LISTEN and HEAR by which I mean LEARN AND ACT on what is said.</a:t>
            </a:r>
          </a:p>
          <a:p>
            <a:r>
              <a:rPr lang="en-US" sz="1400" dirty="0"/>
              <a:t>When this does not happen, bad things result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06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7443"/>
            <a:ext cx="5486400" cy="4032401"/>
          </a:xfrm>
        </p:spPr>
        <p:txBody>
          <a:bodyPr/>
          <a:lstStyle/>
          <a:p>
            <a:r>
              <a:rPr lang="en-US" sz="1600" dirty="0"/>
              <a:t>Florence Nightingale was a great leader</a:t>
            </a:r>
          </a:p>
          <a:p>
            <a:r>
              <a:rPr lang="en-US" sz="1600" dirty="0"/>
              <a:t>At the battle  front hospital, back at home in approaching government</a:t>
            </a:r>
          </a:p>
          <a:p>
            <a:endParaRPr lang="en-US" sz="1600" dirty="0"/>
          </a:p>
          <a:p>
            <a:r>
              <a:rPr lang="en-US" sz="1600" dirty="0"/>
              <a:t>She was a pioneer in evidence based medicine</a:t>
            </a:r>
          </a:p>
          <a:p>
            <a:r>
              <a:rPr lang="en-US" sz="1600" dirty="0"/>
              <a:t>Had no formal qualifications, went into nursing at a tome when it was not something ladies of the genteel classes did and was a force of nature.</a:t>
            </a:r>
          </a:p>
          <a:p>
            <a:endParaRPr lang="en-US" sz="1600" dirty="0"/>
          </a:p>
          <a:p>
            <a:r>
              <a:rPr lang="en-US" sz="1600" dirty="0"/>
              <a:t>These quotes give an idea why.</a:t>
            </a:r>
          </a:p>
          <a:p>
            <a:endParaRPr lang="en-US" sz="1600" dirty="0"/>
          </a:p>
          <a:p>
            <a:r>
              <a:rPr lang="en-US" sz="1600" dirty="0"/>
              <a:t>She could set out values and missions in inspirational and inconvertible language. </a:t>
            </a:r>
          </a:p>
          <a:p>
            <a:r>
              <a:rPr lang="en-US" sz="1600" dirty="0"/>
              <a:t>And then go on to get the job done.</a:t>
            </a:r>
          </a:p>
          <a:p>
            <a:r>
              <a:rPr lang="en-US" sz="1600" dirty="0"/>
              <a:t>Not you will see by doing it all herself, but by getting others to do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E27AF-97D4-894D-A9B7-2A89D96131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E7B0B6-8237-7D41-BEC8-34F47C7CC011}"/>
              </a:ext>
            </a:extLst>
          </p:cNvPr>
          <p:cNvSpPr txBox="1"/>
          <p:nvPr/>
        </p:nvSpPr>
        <p:spPr>
          <a:xfrm>
            <a:off x="1721224" y="476025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41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3088" y="695325"/>
            <a:ext cx="2452687" cy="1379538"/>
          </a:xfrm>
        </p:spPr>
      </p:sp>
      <p:sp>
        <p:nvSpPr>
          <p:cNvPr id="3" name="Notes Placeholder 2"/>
          <p:cNvSpPr>
            <a:spLocks noGrp="1"/>
          </p:cNvSpPr>
          <p:nvPr>
            <p:ph type="body" idx="1"/>
          </p:nvPr>
        </p:nvSpPr>
        <p:spPr/>
        <p:txBody>
          <a:bodyPr/>
          <a:lstStyle/>
          <a:p>
            <a:r>
              <a:rPr lang="en-US" sz="1400" dirty="0"/>
              <a:t>Some of my experience of things going wrong in health services….\</a:t>
            </a:r>
          </a:p>
          <a:p>
            <a:endParaRPr lang="en-US" sz="1400" dirty="0"/>
          </a:p>
          <a:p>
            <a:r>
              <a:rPr lang="en-US" sz="1400" dirty="0"/>
              <a:t>NOTE THAT THEY ARE NOT ALL PUBLIC AS IN STAUTORY INQUIRIES, BUT PRINCIPLES HAVE TO BE THE SAME</a:t>
            </a:r>
          </a:p>
          <a:p>
            <a:endParaRPr lang="en-US" sz="1400" dirty="0"/>
          </a:p>
          <a:p>
            <a:r>
              <a:rPr lang="en-US" sz="1400" dirty="0"/>
              <a:t>SOME POINTS TO REMEMBER ABOUT INVOLVEMENT AN INQUIRY</a:t>
            </a:r>
          </a:p>
          <a:p>
            <a:endParaRPr lang="en-US" sz="1400" dirty="0"/>
          </a:p>
          <a:p>
            <a:r>
              <a:rPr lang="en-US" sz="1400" dirty="0"/>
              <a:t>THE BEST WAY TO AVOID AN INQUIRY IS TO PREVENT DISASTER IN THE FIRST PLACE – SO SOME LEADERSHIP LESSONS DERIVED FROM INQUIRIES</a:t>
            </a:r>
          </a:p>
          <a:p>
            <a:endParaRPr lang="en-US" sz="1400" dirty="0"/>
          </a:p>
          <a:p>
            <a:r>
              <a:rPr lang="en-US" sz="1400" dirty="0"/>
              <a:t>-	SEEK OUT AND CONFRONT REALITY RATHER THAN HIDE IT OR FROM IT</a:t>
            </a:r>
          </a:p>
          <a:p>
            <a:endParaRPr lang="en-US" sz="1400" dirty="0"/>
          </a:p>
          <a:p>
            <a:r>
              <a:rPr lang="en-US" sz="1400" dirty="0"/>
              <a:t>-	IDENTIFY AND LIVE BY DEFINED VALUES</a:t>
            </a:r>
          </a:p>
          <a:p>
            <a:endParaRPr lang="en-US" sz="1400" dirty="0"/>
          </a:p>
          <a:p>
            <a:r>
              <a:rPr lang="en-US" sz="1400" dirty="0"/>
              <a:t>-	INSIST ON CNADOUR AND TRANSPARENCY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A0359-4039-3D45-8250-87E379A06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12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Following my recommendation a</a:t>
            </a:r>
            <a:r>
              <a:rPr lang="en-US" sz="1600" baseline="0" dirty="0"/>
              <a:t> legal duty of candour was introduced via a fundamental standard to be overseen by CQC. This is reinforced by a contractual term in the standard commissioning contract and by professional guidance from the GMC and NMC [laudably produced jointly]]</a:t>
            </a:r>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6828D-3800-D64D-97FA-4D65FA2A8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8913"/>
            <a:ext cx="5486400" cy="3086100"/>
          </a:xfrm>
        </p:spPr>
      </p:sp>
      <p:sp>
        <p:nvSpPr>
          <p:cNvPr id="3" name="Notes Placeholder 2"/>
          <p:cNvSpPr>
            <a:spLocks noGrp="1"/>
          </p:cNvSpPr>
          <p:nvPr>
            <p:ph type="body" idx="1"/>
          </p:nvPr>
        </p:nvSpPr>
        <p:spPr/>
        <p:txBody>
          <a:bodyPr/>
          <a:lstStyle/>
          <a:p>
            <a:endParaRPr lang="en-US" sz="1400" dirty="0"/>
          </a:p>
          <a:p>
            <a:r>
              <a:rPr lang="en-US" sz="1400" dirty="0"/>
              <a:t>Looking after the staff includes looking after those who raise concerns. They are the ones who can help put things right when they are wrong.</a:t>
            </a:r>
          </a:p>
          <a:p>
            <a:endParaRPr lang="en-US" sz="1400" dirty="0"/>
          </a:p>
          <a:p>
            <a:r>
              <a:rPr lang="en-US" sz="1400" dirty="0"/>
              <a:t>Report has 16 principles, 10 of which of</a:t>
            </a:r>
            <a:r>
              <a:rPr lang="en-US" sz="1400" baseline="0" dirty="0"/>
              <a:t> most relevance outside the NHS.</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A0359-4039-3D45-8250-87E379A06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394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1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855CC-E427-674A-9F13-052E2D411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79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425450"/>
            <a:ext cx="2670175" cy="1501775"/>
          </a:xfrm>
        </p:spPr>
      </p:sp>
      <p:sp>
        <p:nvSpPr>
          <p:cNvPr id="3" name="Notes Placeholder 2"/>
          <p:cNvSpPr>
            <a:spLocks noGrp="1"/>
          </p:cNvSpPr>
          <p:nvPr>
            <p:ph type="body" idx="1"/>
          </p:nvPr>
        </p:nvSpPr>
        <p:spPr/>
        <p:txBody>
          <a:bodyPr/>
          <a:lstStyle/>
          <a:p>
            <a:r>
              <a:rPr lang="en-US" dirty="0"/>
              <a:t>WHAT I WILL TALK ABOUT</a:t>
            </a:r>
          </a:p>
          <a:p>
            <a:endParaRPr lang="en-US" dirty="0"/>
          </a:p>
          <a:p>
            <a:r>
              <a:rPr lang="en-US" dirty="0"/>
              <a:t>WHY ME AND WHY THIS  SUBJECT?</a:t>
            </a:r>
          </a:p>
          <a:p>
            <a:endParaRPr lang="en-US" dirty="0"/>
          </a:p>
          <a:p>
            <a:r>
              <a:rPr lang="en-US" dirty="0"/>
              <a:t>LESSONS FOR LEADERSHIP</a:t>
            </a:r>
          </a:p>
          <a:p>
            <a:endParaRPr lang="en-US" dirty="0"/>
          </a:p>
          <a:p>
            <a:r>
              <a:rPr lang="en-US" dirty="0"/>
              <a:t>IMPORTANCE OF VALUES</a:t>
            </a:r>
          </a:p>
          <a:p>
            <a:endParaRPr lang="en-US" dirty="0"/>
          </a:p>
          <a:p>
            <a:r>
              <a:rPr lang="en-US" dirty="0"/>
              <a:t>IMPORTANCE OF CANDOUR AND OPENNESS</a:t>
            </a:r>
          </a:p>
          <a:p>
            <a:endParaRPr lang="en-US" dirty="0"/>
          </a:p>
          <a:p>
            <a:r>
              <a:rPr lang="en-US" dirty="0"/>
              <a:t>FREEDOM TO SPEAK UP FOR STAFF</a:t>
            </a:r>
          </a:p>
          <a:p>
            <a:endParaRPr lang="en-US" dirty="0"/>
          </a:p>
          <a:p>
            <a:r>
              <a:rPr lang="en-US" dirty="0"/>
              <a:t>MEASURING MANAGEMENT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E341-AC34-924E-BD0F-4EE53B884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09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470C1-B429-B14A-8F5F-3380BBB8B7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55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AS THESE CUTTINGS SHOW SUBJECT TO MUCH PUBLIC DISSATSIFACTION HOWEVER WORTHY THE AIM AND THE CHAIR.</a:t>
            </a:r>
          </a:p>
          <a:p>
            <a:endParaRPr lang="en-GB" dirty="0"/>
          </a:p>
          <a:p>
            <a:r>
              <a:rPr lang="en-GB" dirty="0"/>
              <a:t>SCOPE OF INQUIRIES IS VERY WIDE AND THERE ARE A LOT OF THEM </a:t>
            </a:r>
          </a:p>
          <a:p>
            <a:r>
              <a:rPr lang="en-GB" dirty="0"/>
              <a:t>THEY ARE LENGTHY AND EXPENSIVE…</a:t>
            </a:r>
          </a:p>
          <a:p>
            <a:endParaRPr lang="en-GB" dirty="0"/>
          </a:p>
          <a:p>
            <a:r>
              <a:rPr lang="en-GB" dirty="0"/>
              <a:t>WIKIPEDIA LIST OF CURRENT  PUBLIC INQUIRIES:</a:t>
            </a:r>
          </a:p>
          <a:p>
            <a:endParaRPr lang="en-GB" dirty="0"/>
          </a:p>
          <a:p>
            <a:r>
              <a:rPr lang="en-GB" dirty="0"/>
              <a:t>TOTAL: 19 [UK]</a:t>
            </a:r>
          </a:p>
          <a:p>
            <a:r>
              <a:rPr lang="en-GB" dirty="0"/>
              <a:t>HEALTH 8 </a:t>
            </a:r>
          </a:p>
          <a:p>
            <a:r>
              <a:rPr lang="en-GB" dirty="0"/>
              <a:t>UK COVID:: CROSS GOVERNMENT INQUIRY RESPONSE UNITS HAVE TOTAL LEGAL COSTS TODATE OF £20,900,000 [DECEMBER 2023];  THESSE COSTS NOT INCLUDED IN INQUIRY’S OWN COSTS. - 249 FTE STAFF;  INQUIRY ITSELF HAS AWARDED PRIVATE CONTRACTS WORTH £145 M ][LBC NEWS 14/12/23 AND [SAME SOURCE HAS SPENT £56 M TO DATE</a:t>
            </a:r>
          </a:p>
          <a:p>
            <a:endParaRPr lang="en-GB" dirty="0"/>
          </a:p>
          <a:p>
            <a:r>
              <a:rPr lang="en-GB" dirty="0"/>
              <a:t>THIRWALL [LETBY]</a:t>
            </a:r>
          </a:p>
          <a:p>
            <a:r>
              <a:rPr lang="en-GB" dirty="0"/>
              <a:t>SCOTTISH HOSPITALS </a:t>
            </a:r>
          </a:p>
          <a:p>
            <a:r>
              <a:rPr lang="en-GB" dirty="0"/>
              <a:t>SCOTTISH COVID</a:t>
            </a:r>
          </a:p>
          <a:p>
            <a:r>
              <a:rPr lang="en-GB" dirty="0"/>
              <a:t>MUCKAMORE ABBEY HOSPITAL</a:t>
            </a:r>
          </a:p>
          <a:p>
            <a:r>
              <a:rPr lang="en-GB" dirty="0"/>
              <a:t>LAMPARD [ESSEX MENTAL HEALTH]</a:t>
            </a:r>
          </a:p>
          <a:p>
            <a:r>
              <a:rPr lang="en-GB" dirty="0"/>
              <a:t>INFECTED BLOOD: SPENT £28.255 IN 2022-2023 [INQUIRY FINANCIAL REPORT; £130.35 MILLION TO DATE [potential compensation costs £20billion…  according to leaked reports [said by CX to be “unwelcome”!</a:t>
            </a:r>
          </a:p>
          <a:p>
            <a:r>
              <a:rPr lang="en-GB" dirty="0"/>
              <a:t>ELIJAMAL [SCOTLAND]</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470C1-B429-B14A-8F5F-3380BBB8B7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1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855CC-E427-674A-9F13-052E2D411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what other functions can/</a:t>
            </a:r>
            <a:r>
              <a:rPr lang="en-GB" dirty="0" err="1"/>
              <a:t>dso</a:t>
            </a:r>
            <a:r>
              <a:rPr lang="en-GB" dirty="0"/>
              <a:t> they serve?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470C1-B429-B14A-8F5F-3380BBB8B7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6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03585"/>
          </a:xfrm>
        </p:spPr>
        <p:txBody>
          <a:bodyPr/>
          <a:lstStyle/>
          <a:p>
            <a:r>
              <a:rPr lang="en-GB" sz="1400" dirty="0"/>
              <a:t>The Liverpool Inquiry did not actually include mediation but the claims of affected parents were settled as I understand it by mediation which considered a range of non financial remedies [including demand for demolition of the building in which the body parts were stored.  Could an inquiry have accommodated or facilitated this process?</a:t>
            </a:r>
          </a:p>
          <a:p>
            <a:r>
              <a:rPr lang="en-GB" sz="1400" dirty="0"/>
              <a:t>Settlement terms included: </a:t>
            </a:r>
          </a:p>
          <a:p>
            <a:r>
              <a:rPr lang="en-GB" sz="1400" dirty="0"/>
              <a:t>£5000 PER FAMILY </a:t>
            </a:r>
          </a:p>
          <a:p>
            <a:r>
              <a:rPr lang="en-GB" sz="1400" dirty="0"/>
              <a:t>APOLOGY</a:t>
            </a:r>
          </a:p>
          <a:p>
            <a:r>
              <a:rPr lang="en-GB" sz="1400" dirty="0"/>
              <a:t>LIST OF STEPS TAKEN IN RESPONSE TO SCANDAL</a:t>
            </a:r>
          </a:p>
          <a:p>
            <a:r>
              <a:rPr lang="en-GB" sz="1400" dirty="0"/>
              <a:t>MEMORIAL</a:t>
            </a:r>
          </a:p>
          <a:p>
            <a:endParaRPr lang="en-GB" sz="1400" dirty="0"/>
          </a:p>
          <a:p>
            <a:r>
              <a:rPr lang="en-GB" sz="1400" dirty="0"/>
              <a:t>SOLICITOR FOR FAMILIES SAID AT THE TIME:</a:t>
            </a:r>
          </a:p>
          <a:p>
            <a:r>
              <a:rPr lang="en-GB" sz="1400" dirty="0"/>
              <a:t>“today's apologies were a crucial factor in settling the litigation and allowing parents to move on.</a:t>
            </a:r>
          </a:p>
          <a:p>
            <a:r>
              <a:rPr lang="en-GB" sz="1400" dirty="0"/>
              <a:t>He s</a:t>
            </a:r>
            <a:r>
              <a:rPr lang="en-GB" sz="1400" b="1" dirty="0"/>
              <a:t>aid: "Had it not been for today's press conference, the letters of apology and the plaque to be erected at Alder Hey, the litigation would have continued for the simple reason that no amount of money could ever compensate the parents </a:t>
            </a:r>
            <a:r>
              <a:rPr lang="en-GB" sz="1400" dirty="0"/>
              <a:t>for the trauma which they have had to endure during the course of the last three and a half years."</a:t>
            </a:r>
          </a:p>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470C1-B429-B14A-8F5F-3380BBB8B7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8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It is a challenge to combine a search for someone to blame with a search for lessons to learn – </a:t>
            </a:r>
          </a:p>
          <a:p>
            <a:endParaRPr lang="en-GB" sz="1600" dirty="0"/>
          </a:p>
          <a:p>
            <a:r>
              <a:rPr lang="en-GB" sz="1600" dirty="0"/>
              <a:t>The latter encourages defensiveness. Lot of lawyers [for parties interested in compensation] whereas the former even if successful in identifying better processes etc may leave victims dissatisfied because they have not obtained “ justice”</a:t>
            </a:r>
          </a:p>
          <a:p>
            <a:endParaRPr lang="en-GB" sz="1600" dirty="0"/>
          </a:p>
          <a:p>
            <a:r>
              <a:rPr lang="en-GB" sz="1600" dirty="0"/>
              <a:t>So ideally a balance should be sought through the terms of reference and how the inquiry is conducted.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A7C49-9AC9-814C-8406-1786FD571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63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giving figures during COVID suggests that the vast majority of incidents result in no harm, and only 0.5% result in severe harm or death: but that = 12.675 people.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A7C49-9AC9-814C-8406-1786FD571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96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86D6-84CC-F50C-0DC6-8C453C525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31BF2C-B555-0B46-DA49-7AE3428D1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7ACA9-ED26-76C3-B65C-F1ECAC81021D}"/>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6FA3EA7A-8113-AC08-D0DC-D29FAF6A24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648612-5197-D4F2-6B00-7ECA46F7C8AD}"/>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88535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BAD3-A372-6E79-06AE-51DA71D32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E92985-3C38-54F5-6759-45790AB34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B575647-236F-4E9D-AF3D-A5F82D9BD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0FAE5-3737-92FE-9501-9A173F8F4A44}"/>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894A9C32-E1D5-8133-E7C7-FB9F1A38D6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15FFEF-3D2D-E726-81BE-491E8457C300}"/>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10619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68C-DFFD-1E9F-47C9-51475F9576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EC3048-B10E-E50F-B45E-527CC1AE2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B1627-401A-D684-FF24-72FE591BB73E}"/>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F893708E-C7DB-947D-62F5-F98EE59188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C39377-8E44-6D8C-2471-3C72CE1D7C69}"/>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1188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A6EB9-A302-76A1-AF0C-3BBFCE565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E9BE2-0232-AE8A-4D82-71993A3012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C6DFF-B09A-21EC-DCEA-48F2239249CA}"/>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F551B7BD-039C-E8A2-ECAD-A70AAE6173C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08474F-2DE5-1D73-0B48-F9425760118B}"/>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242665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536F-5352-DB31-66DC-12B8F8A76C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3FE9E9-5B6E-E3FE-0AF8-DDD14FDEB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EBCAD91-CC34-F094-CF2C-96BDDBD5BCC8}"/>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CA38E707-58DF-2168-9413-A0FB011DBE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731507-A65C-DEB5-9E1D-A82DFE6054DB}"/>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151797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7155-B61C-BD66-B51D-878A890938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B24989-E8F2-F483-3D14-DEFA256254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2047B2-9C50-33A5-6689-3EC277766B6B}"/>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C9CC02C3-6997-77DE-F298-638D9AC51B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24E846-AC63-45FE-2C3E-2CD2BDF86970}"/>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34519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4DDC-A09E-5C10-FFE3-F3A2EF5E68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F584F70-C1B3-FAC4-16E0-9062FD0C9F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CA85C2-E124-37D3-33C7-7DBCE2D84F27}"/>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C0510FC2-8B53-5FF1-535C-51579550BA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9BD8D1-726E-A0D4-705B-1B69B40373E3}"/>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139870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1D9D-E693-F190-8B1C-EFCFC93C2D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49B5CE5-76B8-0FBE-489E-9256935C28A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308D11-9F3A-767E-085A-DACB45A3C6B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736BC13-85D9-1F4F-319E-A02F232C3220}"/>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6" name="Footer Placeholder 5">
            <a:extLst>
              <a:ext uri="{FF2B5EF4-FFF2-40B4-BE49-F238E27FC236}">
                <a16:creationId xmlns:a16="http://schemas.microsoft.com/office/drawing/2014/main" id="{9546B52E-374C-3E36-2F34-6319AA02763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36FD37-11C3-7F4F-F6AC-4E41E5F400E3}"/>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358307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5814-9F97-0E85-62DD-560F85F6707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1D90223-4FB7-B655-C02F-206B1FFF9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4E289D-2033-7518-0216-A8DD47766D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23EE65B-430C-061E-EBEE-2F473F0F3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EB079F-C127-6C07-51EE-366F08D053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A97FB5E-638C-57A8-CF78-CACB9CD9CC4A}"/>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8" name="Footer Placeholder 7">
            <a:extLst>
              <a:ext uri="{FF2B5EF4-FFF2-40B4-BE49-F238E27FC236}">
                <a16:creationId xmlns:a16="http://schemas.microsoft.com/office/drawing/2014/main" id="{473063A6-4F0E-EC69-F75E-EE76D1DA730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401CBE6-FCB3-CDE1-7A76-12053507E354}"/>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106642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4E8C-BBD8-09B1-17C6-8CC2C4A338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7E989B0-D5DB-7961-0CD4-003CCC6629C5}"/>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4" name="Footer Placeholder 3">
            <a:extLst>
              <a:ext uri="{FF2B5EF4-FFF2-40B4-BE49-F238E27FC236}">
                <a16:creationId xmlns:a16="http://schemas.microsoft.com/office/drawing/2014/main" id="{6514FF45-D606-9ABD-7199-C1CFBC6BEC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511F836-8CB2-3147-8455-7B3029B04BF5}"/>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255758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2CC87-D846-69C3-5DB1-30A09856F6AC}"/>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3" name="Footer Placeholder 2">
            <a:extLst>
              <a:ext uri="{FF2B5EF4-FFF2-40B4-BE49-F238E27FC236}">
                <a16:creationId xmlns:a16="http://schemas.microsoft.com/office/drawing/2014/main" id="{496BBEF8-70BA-597C-67D7-417C54615A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7BBF972-8C18-4B43-4CCF-4F756472E156}"/>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174019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7316-F01F-007E-2437-593C323C9C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83B0-ED91-3BC7-5FF1-315D46CFF37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E10714B-124F-0606-A5C5-7B299CCE14FC}"/>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7E831489-5F44-4551-A9C2-8810295C318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D19266-6BFD-D560-578C-ADC9FADD28F3}"/>
              </a:ext>
            </a:extLst>
          </p:cNvPr>
          <p:cNvSpPr>
            <a:spLocks noGrp="1"/>
          </p:cNvSpPr>
          <p:nvPr>
            <p:ph type="sldNum" sz="quarter" idx="12"/>
          </p:nvPr>
        </p:nvSpPr>
        <p:spPr/>
        <p:txBody>
          <a:bodyPr/>
          <a:lstStyle/>
          <a:p>
            <a:fld id="{AEDF3CF4-7562-4C42-B5C7-DA1739687884}" type="slidenum">
              <a:rPr lang="en-GB" smtClean="0"/>
              <a:t>‹#›</a:t>
            </a:fld>
            <a:endParaRPr lang="en-GB" dirty="0"/>
          </a:p>
        </p:txBody>
      </p:sp>
      <p:grpSp>
        <p:nvGrpSpPr>
          <p:cNvPr id="7" name="Group 6">
            <a:extLst>
              <a:ext uri="{FF2B5EF4-FFF2-40B4-BE49-F238E27FC236}">
                <a16:creationId xmlns:a16="http://schemas.microsoft.com/office/drawing/2014/main" id="{61B3929C-12E1-7D81-6FCE-43D021634527}"/>
              </a:ext>
            </a:extLst>
          </p:cNvPr>
          <p:cNvGrpSpPr/>
          <p:nvPr userDrawn="1"/>
        </p:nvGrpSpPr>
        <p:grpSpPr>
          <a:xfrm>
            <a:off x="7315201" y="5730495"/>
            <a:ext cx="4658634" cy="892935"/>
            <a:chOff x="643467" y="2383896"/>
            <a:chExt cx="10905065" cy="2090207"/>
          </a:xfrm>
        </p:grpSpPr>
        <p:pic>
          <p:nvPicPr>
            <p:cNvPr id="8" name="Picture 7" descr="A group of people walking in a park&#10;&#10;Description automatically generated with low confidence">
              <a:extLst>
                <a:ext uri="{FF2B5EF4-FFF2-40B4-BE49-F238E27FC236}">
                  <a16:creationId xmlns:a16="http://schemas.microsoft.com/office/drawing/2014/main" id="{D54FFF60-1084-6533-108C-B5D8FB98636B}"/>
                </a:ext>
              </a:extLst>
            </p:cNvPr>
            <p:cNvPicPr/>
            <p:nvPr/>
          </p:nvPicPr>
          <p:blipFill>
            <a:blip r:embed="rId2"/>
            <a:stretch>
              <a:fillRect/>
            </a:stretch>
          </p:blipFill>
          <p:spPr>
            <a:xfrm>
              <a:off x="643467" y="2383896"/>
              <a:ext cx="5291666" cy="2090207"/>
            </a:xfrm>
            <a:prstGeom prst="rect">
              <a:avLst/>
            </a:prstGeom>
            <a:noFill/>
          </p:spPr>
        </p:pic>
        <p:pic>
          <p:nvPicPr>
            <p:cNvPr id="9" name="Picture 8" descr="A blue text on a black background&#10;&#10;Description automatically generated with low confidence">
              <a:extLst>
                <a:ext uri="{FF2B5EF4-FFF2-40B4-BE49-F238E27FC236}">
                  <a16:creationId xmlns:a16="http://schemas.microsoft.com/office/drawing/2014/main" id="{7AE6DFBC-1E6C-34C5-37EC-53B73AA8B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733009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9B23-D069-C3A8-28EC-CBBD4AD779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8EE3F2A-0059-3995-90ED-65414F867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46F7EE6-7627-7A1A-938A-958427A84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3BBB72-8FF5-65E0-53DB-853F481DEE43}"/>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6" name="Footer Placeholder 5">
            <a:extLst>
              <a:ext uri="{FF2B5EF4-FFF2-40B4-BE49-F238E27FC236}">
                <a16:creationId xmlns:a16="http://schemas.microsoft.com/office/drawing/2014/main" id="{1BE1C24F-D9CA-1EE4-963A-B984C341431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D6C00C-C109-6F81-CC32-C2CFD4770978}"/>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371332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304D-FCB0-1D6C-9815-6E0479D5B2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55CA0A-5AF2-CC33-A983-635306B48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2AD5CC4-9D8B-A2CD-67F0-F041D69BF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725DE7-6384-ED2C-A693-A170393986C1}"/>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6" name="Footer Placeholder 5">
            <a:extLst>
              <a:ext uri="{FF2B5EF4-FFF2-40B4-BE49-F238E27FC236}">
                <a16:creationId xmlns:a16="http://schemas.microsoft.com/office/drawing/2014/main" id="{F6B475FF-1B5A-F5F6-7608-4D0386A25C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8EF4F7-2C4D-2656-ABB9-14AB356DB9F3}"/>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2174223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20D1-84FC-803A-EB34-03E82C2B086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228064-A9C2-D6AF-BF27-440F662465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9C633E-AEFA-26CC-0FEF-B99E9D0ACFC9}"/>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CD47CE0E-C180-5705-B18F-5B220A27B1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19DE1B-1402-A9D5-F5C0-720C063A54F1}"/>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1534325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A8183-6E75-33A8-E2A5-CC5EEFEE528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13D0D72-EB31-BF91-799C-ADF2CD0C3A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7A53AF-DF6F-1146-9641-5F5FB942AEF9}"/>
              </a:ext>
            </a:extLst>
          </p:cNvPr>
          <p:cNvSpPr>
            <a:spLocks noGrp="1"/>
          </p:cNvSpPr>
          <p:nvPr>
            <p:ph type="dt" sz="half" idx="10"/>
          </p:nvPr>
        </p:nvSpPr>
        <p:spPr/>
        <p:txBody>
          <a:body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B71C5ED8-709B-CE49-30FE-3861AD83BD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1075E5-8667-6A85-E463-306B5CD3D5A8}"/>
              </a:ext>
            </a:extLst>
          </p:cNvPr>
          <p:cNvSpPr>
            <a:spLocks noGrp="1"/>
          </p:cNvSpPr>
          <p:nvPr>
            <p:ph type="sldNum" sz="quarter" idx="12"/>
          </p:nvPr>
        </p:nvSpPr>
        <p:spPr/>
        <p:txBody>
          <a:bodyPr/>
          <a:lstStyle/>
          <a:p>
            <a:fld id="{99F05DEE-2BE0-2C44-814E-5402F41BB693}" type="slidenum">
              <a:rPr lang="en-GB" smtClean="0"/>
              <a:t>‹#›</a:t>
            </a:fld>
            <a:endParaRPr lang="en-GB" dirty="0"/>
          </a:p>
        </p:txBody>
      </p:sp>
    </p:spTree>
    <p:extLst>
      <p:ext uri="{BB962C8B-B14F-4D97-AF65-F5344CB8AC3E}">
        <p14:creationId xmlns:p14="http://schemas.microsoft.com/office/powerpoint/2010/main" val="25462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0D02-C849-6102-E356-033440BDD7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0BD422-D607-FE20-2100-4034AA4A1A10}"/>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4" name="Footer Placeholder 3">
            <a:extLst>
              <a:ext uri="{FF2B5EF4-FFF2-40B4-BE49-F238E27FC236}">
                <a16:creationId xmlns:a16="http://schemas.microsoft.com/office/drawing/2014/main" id="{DCC33860-060B-5C88-5D2A-5D77C0C2C3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60825D1-D0E5-3DC3-332B-ABBBD1B2FDBB}"/>
              </a:ext>
            </a:extLst>
          </p:cNvPr>
          <p:cNvSpPr>
            <a:spLocks noGrp="1"/>
          </p:cNvSpPr>
          <p:nvPr>
            <p:ph type="sldNum" sz="quarter" idx="12"/>
          </p:nvPr>
        </p:nvSpPr>
        <p:spPr/>
        <p:txBody>
          <a:bodyPr/>
          <a:lstStyle/>
          <a:p>
            <a:fld id="{AEDF3CF4-7562-4C42-B5C7-DA1739687884}" type="slidenum">
              <a:rPr lang="en-GB" smtClean="0"/>
              <a:t>‹#›</a:t>
            </a:fld>
            <a:endParaRPr lang="en-GB" dirty="0"/>
          </a:p>
        </p:txBody>
      </p:sp>
      <p:grpSp>
        <p:nvGrpSpPr>
          <p:cNvPr id="6" name="Group 5">
            <a:extLst>
              <a:ext uri="{FF2B5EF4-FFF2-40B4-BE49-F238E27FC236}">
                <a16:creationId xmlns:a16="http://schemas.microsoft.com/office/drawing/2014/main" id="{9309B772-76B3-13A9-1C5D-32D5D9CB1BFC}"/>
              </a:ext>
            </a:extLst>
          </p:cNvPr>
          <p:cNvGrpSpPr/>
          <p:nvPr userDrawn="1"/>
        </p:nvGrpSpPr>
        <p:grpSpPr>
          <a:xfrm>
            <a:off x="7315201" y="5730495"/>
            <a:ext cx="4658634" cy="892935"/>
            <a:chOff x="643467" y="2383896"/>
            <a:chExt cx="10905065" cy="2090207"/>
          </a:xfrm>
        </p:grpSpPr>
        <p:pic>
          <p:nvPicPr>
            <p:cNvPr id="7" name="Picture 6" descr="A group of people walking in a park&#10;&#10;Description automatically generated with low confidence">
              <a:extLst>
                <a:ext uri="{FF2B5EF4-FFF2-40B4-BE49-F238E27FC236}">
                  <a16:creationId xmlns:a16="http://schemas.microsoft.com/office/drawing/2014/main" id="{7951032B-7AAC-F8C0-C4CF-6DCF448B62FE}"/>
                </a:ext>
              </a:extLst>
            </p:cNvPr>
            <p:cNvPicPr/>
            <p:nvPr/>
          </p:nvPicPr>
          <p:blipFill>
            <a:blip r:embed="rId2"/>
            <a:stretch>
              <a:fillRect/>
            </a:stretch>
          </p:blipFill>
          <p:spPr>
            <a:xfrm>
              <a:off x="643467" y="2383896"/>
              <a:ext cx="5291666" cy="2090207"/>
            </a:xfrm>
            <a:prstGeom prst="rect">
              <a:avLst/>
            </a:prstGeom>
            <a:noFill/>
          </p:spPr>
        </p:pic>
        <p:pic>
          <p:nvPicPr>
            <p:cNvPr id="8" name="Picture 7" descr="A blue text on a black background&#10;&#10;Description automatically generated with low confidence">
              <a:extLst>
                <a:ext uri="{FF2B5EF4-FFF2-40B4-BE49-F238E27FC236}">
                  <a16:creationId xmlns:a16="http://schemas.microsoft.com/office/drawing/2014/main" id="{7DBAF248-1E91-74BB-4D2C-0A44613F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40079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B948-4487-025D-7DD7-29C7AD560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0160C-B293-3741-3EC9-4B03DF149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D92061-68EC-31FB-CA2F-8BB9C23F72B1}"/>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9ACD9B1C-50E7-7429-AFDE-74F7FD2FF4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D32606-6A2E-3C63-4DB3-00BFB71D3D3A}"/>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14156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873-B207-F06D-F828-1CADBB189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AD6FB-D845-34E0-5D7D-24A6CB235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628930-6370-70BC-A150-17EC488B9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9A07B2-3569-3A24-4156-92E5D9AE8884}"/>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DABE03F8-6073-C712-88F4-703D70FDDB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C0B386-DFDA-2611-2786-E66D2E657E17}"/>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874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0158-408B-955B-786D-B129951A8A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FA5017-108F-D0A6-4C90-272671C3A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C7D2B-0299-4423-4367-B50D6B722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56EE4-E935-47F2-4D78-2824B767F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F34C7-5E1D-FD7E-13F4-5D0A3A13B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17F65-D976-59A7-2318-07F3F0340180}"/>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8" name="Footer Placeholder 7">
            <a:extLst>
              <a:ext uri="{FF2B5EF4-FFF2-40B4-BE49-F238E27FC236}">
                <a16:creationId xmlns:a16="http://schemas.microsoft.com/office/drawing/2014/main" id="{25A56A71-6802-6535-EF47-DD0A7DAB5D5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24A5AE-0D74-833E-B75C-C0C68FCD9A9A}"/>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46011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199-29CF-5555-00B1-5EEDC1DA7D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A8C66B-C9F1-984C-B0C7-9178EFEDF1DE}"/>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4" name="Footer Placeholder 3">
            <a:extLst>
              <a:ext uri="{FF2B5EF4-FFF2-40B4-BE49-F238E27FC236}">
                <a16:creationId xmlns:a16="http://schemas.microsoft.com/office/drawing/2014/main" id="{D74F3943-730C-9CB8-DD59-AE5EBFDAA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B5B5225-8782-5812-AAC7-BCC3F72CF44C}"/>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247025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F6D50-77B5-2AE4-4278-6C255F335B93}"/>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3" name="Footer Placeholder 2">
            <a:extLst>
              <a:ext uri="{FF2B5EF4-FFF2-40B4-BE49-F238E27FC236}">
                <a16:creationId xmlns:a16="http://schemas.microsoft.com/office/drawing/2014/main" id="{73980417-AA8B-BC2A-7A6E-9C6E8240EF6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214A41-64AE-747B-63BE-A088551633E2}"/>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222596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EABD-0F4D-9376-4D3F-2431458B5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D3259-7335-3464-EEE8-80367E5B7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80A101-167B-2FC7-1C2F-2892F4A5C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9A5E-775C-DD81-E59A-0E4E0703C66A}"/>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D8BD7758-A174-8009-6FE7-73A03AB31F4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741CD6-3319-B86E-8F21-B4867E4B0F7F}"/>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604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6DB42-5C77-1BD8-A7F6-33047DD68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91C30-4FBF-A41F-EF6D-666B107FC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58E17-D69F-37E5-5A1D-585C84118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A79CDB3A-3DD8-160F-59CC-4BF9A459E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1A5F25D-3A8E-6A44-A766-1377AC47B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F3CF4-7562-4C42-B5C7-DA1739687884}" type="slidenum">
              <a:rPr lang="en-GB" smtClean="0"/>
              <a:t>‹#›</a:t>
            </a:fld>
            <a:endParaRPr lang="en-GB" dirty="0"/>
          </a:p>
        </p:txBody>
      </p:sp>
    </p:spTree>
    <p:extLst>
      <p:ext uri="{BB962C8B-B14F-4D97-AF65-F5344CB8AC3E}">
        <p14:creationId xmlns:p14="http://schemas.microsoft.com/office/powerpoint/2010/main" val="197811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17E1C-104F-BB26-9A8A-EFF2B3868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AF45A81-1D5D-C35D-6C27-67044D6E1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E2150E-A866-05B6-F15E-24295983E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35452-16CE-1547-A9D2-B5E2D2A7E8BE}" type="datetimeFigureOut">
              <a:rPr lang="en-GB" smtClean="0"/>
              <a:t>13/09/2024</a:t>
            </a:fld>
            <a:endParaRPr lang="en-GB" dirty="0"/>
          </a:p>
        </p:txBody>
      </p:sp>
      <p:sp>
        <p:nvSpPr>
          <p:cNvPr id="5" name="Footer Placeholder 4">
            <a:extLst>
              <a:ext uri="{FF2B5EF4-FFF2-40B4-BE49-F238E27FC236}">
                <a16:creationId xmlns:a16="http://schemas.microsoft.com/office/drawing/2014/main" id="{BBBBFB88-B51F-536D-F55D-BE53B8615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23D2F02-7971-8EFA-BCA7-3B1879F47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05DEE-2BE0-2C44-814E-5402F41BB693}" type="slidenum">
              <a:rPr lang="en-GB" smtClean="0"/>
              <a:t>‹#›</a:t>
            </a:fld>
            <a:endParaRPr lang="en-GB" dirty="0"/>
          </a:p>
        </p:txBody>
      </p:sp>
    </p:spTree>
    <p:extLst>
      <p:ext uri="{BB962C8B-B14F-4D97-AF65-F5344CB8AC3E}">
        <p14:creationId xmlns:p14="http://schemas.microsoft.com/office/powerpoint/2010/main" val="3425655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www.telegraapg.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7.tiff"/><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arriorgirl3.wordpress.com/2014/07/02/unpublished-photos-what-wwi-trench-warfare-really-looked-like/"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tiff"/><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tiff"/><Relationship Id="rId2" Type="http://schemas.openxmlformats.org/officeDocument/2006/relationships/notesSlide" Target="../notesSlides/notesSlide2.xml"/><Relationship Id="rId16" Type="http://schemas.openxmlformats.org/officeDocument/2006/relationships/image" Target="../media/image23.tiff"/><Relationship Id="rId1" Type="http://schemas.openxmlformats.org/officeDocument/2006/relationships/slideLayout" Target="../slideLayouts/slideLayout14.xml"/><Relationship Id="rId6" Type="http://schemas.openxmlformats.org/officeDocument/2006/relationships/image" Target="../media/image13.tiff"/><Relationship Id="rId11" Type="http://schemas.openxmlformats.org/officeDocument/2006/relationships/image" Target="../media/image18.tiff"/><Relationship Id="rId5" Type="http://schemas.openxmlformats.org/officeDocument/2006/relationships/image" Target="../media/image12.jpeg"/><Relationship Id="rId15" Type="http://schemas.openxmlformats.org/officeDocument/2006/relationships/image" Target="../media/image22.tiff"/><Relationship Id="rId10" Type="http://schemas.openxmlformats.org/officeDocument/2006/relationships/image" Target="../media/image17.tiff"/><Relationship Id="rId4" Type="http://schemas.openxmlformats.org/officeDocument/2006/relationships/image" Target="../media/image11.png"/><Relationship Id="rId9" Type="http://schemas.openxmlformats.org/officeDocument/2006/relationships/image" Target="../media/image16.tiff"/><Relationship Id="rId14"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643467" y="274321"/>
            <a:ext cx="10905065" cy="2128058"/>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3" name="TextBox 2">
            <a:extLst>
              <a:ext uri="{FF2B5EF4-FFF2-40B4-BE49-F238E27FC236}">
                <a16:creationId xmlns:a16="http://schemas.microsoft.com/office/drawing/2014/main" id="{33AFADB7-44A3-DD68-7F97-5E175EBA537E}"/>
              </a:ext>
            </a:extLst>
          </p:cNvPr>
          <p:cNvSpPr txBox="1"/>
          <p:nvPr/>
        </p:nvSpPr>
        <p:spPr>
          <a:xfrm>
            <a:off x="643467" y="2568633"/>
            <a:ext cx="10720031" cy="4524315"/>
          </a:xfrm>
          <a:prstGeom prst="rect">
            <a:avLst/>
          </a:prstGeom>
          <a:noFill/>
        </p:spPr>
        <p:txBody>
          <a:bodyPr wrap="square">
            <a:spAutoFit/>
          </a:bodyPr>
          <a:lstStyle/>
          <a:p>
            <a:pPr algn="ctr"/>
            <a:r>
              <a:rPr lang="en-US" sz="4400" b="1" dirty="0">
                <a:solidFill>
                  <a:srgbClr val="0091BA"/>
                </a:solidFill>
                <a:latin typeface="Bahnschrift" panose="020B0502040204020203" pitchFamily="34" charset="0"/>
              </a:rPr>
              <a:t>Margaret Kelly</a:t>
            </a:r>
          </a:p>
          <a:p>
            <a:pPr algn="ctr"/>
            <a:r>
              <a:rPr lang="en-US" sz="4000" b="1" dirty="0">
                <a:solidFill>
                  <a:srgbClr val="0091BA"/>
                </a:solidFill>
                <a:latin typeface="Bahnschrift" panose="020B0502040204020203" pitchFamily="34" charset="0"/>
              </a:rPr>
              <a:t>NI Public Services Ombudsman</a:t>
            </a:r>
          </a:p>
          <a:p>
            <a:pPr algn="ctr"/>
            <a:r>
              <a:rPr lang="en-US" sz="4000" b="1" dirty="0">
                <a:solidFill>
                  <a:srgbClr val="0091BA"/>
                </a:solidFill>
                <a:latin typeface="Bahnschrift" panose="020B0502040204020203" pitchFamily="34" charset="0"/>
              </a:rPr>
              <a:t>Opening Address</a:t>
            </a:r>
          </a:p>
          <a:p>
            <a:pPr algn="ctr"/>
            <a:endParaRPr lang="en-US" sz="4000" b="1" dirty="0">
              <a:solidFill>
                <a:srgbClr val="0091BA"/>
              </a:solidFill>
              <a:latin typeface="Bahnschrift" panose="020B0502040204020203" pitchFamily="34" charset="0"/>
            </a:endParaRPr>
          </a:p>
          <a:p>
            <a:pPr algn="ctr"/>
            <a:r>
              <a:rPr lang="en-US" sz="4400" b="1" dirty="0">
                <a:solidFill>
                  <a:srgbClr val="0091BA"/>
                </a:solidFill>
                <a:latin typeface="Bahnschrift" panose="020B0502040204020203" pitchFamily="34" charset="0"/>
              </a:rPr>
              <a:t>Sir Robert Francis KC</a:t>
            </a:r>
          </a:p>
          <a:p>
            <a:pPr algn="ctr"/>
            <a:r>
              <a:rPr lang="en-US" sz="4000" b="1" dirty="0">
                <a:solidFill>
                  <a:srgbClr val="0091BA"/>
                </a:solidFill>
                <a:latin typeface="Bahnschrift" panose="020B0502040204020203" pitchFamily="34" charset="0"/>
              </a:rPr>
              <a:t>Keynote Speaker</a:t>
            </a:r>
          </a:p>
          <a:p>
            <a:pPr algn="ctr"/>
            <a:endParaRPr lang="en-US" sz="4000" b="1" dirty="0">
              <a:solidFill>
                <a:srgbClr val="0091BA"/>
              </a:solidFill>
              <a:latin typeface="Bahnschrift" panose="020B0502040204020203" pitchFamily="34" charset="0"/>
            </a:endParaRPr>
          </a:p>
        </p:txBody>
      </p:sp>
    </p:spTree>
    <p:extLst>
      <p:ext uri="{BB962C8B-B14F-4D97-AF65-F5344CB8AC3E}">
        <p14:creationId xmlns:p14="http://schemas.microsoft.com/office/powerpoint/2010/main" val="6158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3B8BF3-A5A2-6D2A-2C2E-73BA990E8874}"/>
              </a:ext>
            </a:extLst>
          </p:cNvPr>
          <p:cNvPicPr>
            <a:picLocks noChangeAspect="1"/>
          </p:cNvPicPr>
          <p:nvPr/>
        </p:nvPicPr>
        <p:blipFill>
          <a:blip r:embed="rId3"/>
          <a:stretch>
            <a:fillRect/>
          </a:stretch>
        </p:blipFill>
        <p:spPr>
          <a:xfrm>
            <a:off x="2034206" y="142949"/>
            <a:ext cx="9432864" cy="6692418"/>
          </a:xfrm>
          <a:prstGeom prst="rect">
            <a:avLst/>
          </a:prstGeom>
        </p:spPr>
      </p:pic>
      <p:sp>
        <p:nvSpPr>
          <p:cNvPr id="3" name="TextBox 2">
            <a:extLst>
              <a:ext uri="{FF2B5EF4-FFF2-40B4-BE49-F238E27FC236}">
                <a16:creationId xmlns:a16="http://schemas.microsoft.com/office/drawing/2014/main" id="{D70050DE-08CA-8486-6799-1AB080D65123}"/>
              </a:ext>
            </a:extLst>
          </p:cNvPr>
          <p:cNvSpPr txBox="1"/>
          <p:nvPr/>
        </p:nvSpPr>
        <p:spPr>
          <a:xfrm>
            <a:off x="192155" y="227575"/>
            <a:ext cx="184205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Publicly funded inquiries 2005 - 2018</a:t>
            </a:r>
          </a:p>
        </p:txBody>
      </p:sp>
      <p:sp>
        <p:nvSpPr>
          <p:cNvPr id="4" name="TextBox 3">
            <a:extLst>
              <a:ext uri="{FF2B5EF4-FFF2-40B4-BE49-F238E27FC236}">
                <a16:creationId xmlns:a16="http://schemas.microsoft.com/office/drawing/2014/main" id="{3E5EDE88-B6B1-6A1D-948E-BA074471D966}"/>
              </a:ext>
            </a:extLst>
          </p:cNvPr>
          <p:cNvSpPr txBox="1"/>
          <p:nvPr/>
        </p:nvSpPr>
        <p:spPr>
          <a:xfrm>
            <a:off x="132521" y="2574825"/>
            <a:ext cx="1722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19 inquiries</a:t>
            </a:r>
          </a:p>
        </p:txBody>
      </p:sp>
      <p:sp>
        <p:nvSpPr>
          <p:cNvPr id="5" name="TextBox 4">
            <a:extLst>
              <a:ext uri="{FF2B5EF4-FFF2-40B4-BE49-F238E27FC236}">
                <a16:creationId xmlns:a16="http://schemas.microsoft.com/office/drawing/2014/main" id="{A1C4AD02-A558-EEFB-117D-8A8976E612ED}"/>
              </a:ext>
            </a:extLst>
          </p:cNvPr>
          <p:cNvSpPr txBox="1"/>
          <p:nvPr/>
        </p:nvSpPr>
        <p:spPr>
          <a:xfrm>
            <a:off x="132521" y="2913570"/>
            <a:ext cx="204083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£239m on 20 inquiries concluded 2005-2018</a:t>
            </a:r>
          </a:p>
        </p:txBody>
      </p:sp>
      <p:sp>
        <p:nvSpPr>
          <p:cNvPr id="6" name="TextBox 5">
            <a:extLst>
              <a:ext uri="{FF2B5EF4-FFF2-40B4-BE49-F238E27FC236}">
                <a16:creationId xmlns:a16="http://schemas.microsoft.com/office/drawing/2014/main" id="{21F042FD-C7EA-7315-506E-190F9A419159}"/>
              </a:ext>
            </a:extLst>
          </p:cNvPr>
          <p:cNvSpPr txBox="1"/>
          <p:nvPr/>
        </p:nvSpPr>
        <p:spPr>
          <a:xfrm>
            <a:off x="132521" y="5016510"/>
            <a:ext cx="164327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NAO </a:t>
            </a:r>
            <a:r>
              <a:rPr kumimoji="0" lang="en-GB" sz="1800" b="0" i="1" u="none" strike="noStrike" kern="1200" cap="none" spc="0" normalizeH="0" baseline="0" noProof="0" dirty="0">
                <a:ln>
                  <a:noFill/>
                </a:ln>
                <a:solidFill>
                  <a:prstClr val="black"/>
                </a:solidFill>
                <a:effectLst/>
                <a:uLnTx/>
                <a:uFillTx/>
                <a:latin typeface="HelveticaNeueLTStd"/>
                <a:ea typeface="+mn-ea"/>
                <a:cs typeface="+mn-cs"/>
              </a:rPr>
              <a:t>Investigation into government-funded inquiries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2018</a:t>
            </a:r>
          </a:p>
        </p:txBody>
      </p:sp>
    </p:spTree>
    <p:extLst>
      <p:ext uri="{BB962C8B-B14F-4D97-AF65-F5344CB8AC3E}">
        <p14:creationId xmlns:p14="http://schemas.microsoft.com/office/powerpoint/2010/main" val="389661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6E503B-2EC4-D7E9-E78B-42AAEE687F69}"/>
              </a:ext>
            </a:extLst>
          </p:cNvPr>
          <p:cNvSpPr txBox="1"/>
          <p:nvPr/>
        </p:nvSpPr>
        <p:spPr>
          <a:xfrm>
            <a:off x="6096000" y="1608277"/>
            <a:ext cx="6096000" cy="433965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graphik"/>
                <a:ea typeface="+mn-ea"/>
                <a:cs typeface="+mn-cs"/>
              </a:rPr>
              <a:t>DOMINIC LAWSON: The Covid Inquiry has cost us £100 million already. I fear it will end up satisfying very few - except for the lawyers running the show</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5B54512-994C-CAAD-954C-FA89641B8DD4}"/>
              </a:ext>
            </a:extLst>
          </p:cNvPr>
          <p:cNvPicPr>
            <a:picLocks noChangeAspect="1"/>
          </p:cNvPicPr>
          <p:nvPr/>
        </p:nvPicPr>
        <p:blipFill>
          <a:blip r:embed="rId3"/>
          <a:stretch>
            <a:fillRect/>
          </a:stretch>
        </p:blipFill>
        <p:spPr>
          <a:xfrm>
            <a:off x="7547470" y="-2851688"/>
            <a:ext cx="4846211" cy="6858000"/>
          </a:xfrm>
          <a:prstGeom prst="rect">
            <a:avLst/>
          </a:prstGeom>
        </p:spPr>
      </p:pic>
      <p:sp>
        <p:nvSpPr>
          <p:cNvPr id="12" name="TextBox 11">
            <a:extLst>
              <a:ext uri="{FF2B5EF4-FFF2-40B4-BE49-F238E27FC236}">
                <a16:creationId xmlns:a16="http://schemas.microsoft.com/office/drawing/2014/main" id="{2AEB7F33-E1EB-D619-EE34-A0FE78CCB58C}"/>
              </a:ext>
            </a:extLst>
          </p:cNvPr>
          <p:cNvSpPr txBox="1"/>
          <p:nvPr/>
        </p:nvSpPr>
        <p:spPr>
          <a:xfrm>
            <a:off x="6096000" y="6183824"/>
            <a:ext cx="6975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Mail online 19 November 2023</a:t>
            </a:r>
          </a:p>
        </p:txBody>
      </p:sp>
      <p:sp>
        <p:nvSpPr>
          <p:cNvPr id="14" name="TextBox 13">
            <a:extLst>
              <a:ext uri="{FF2B5EF4-FFF2-40B4-BE49-F238E27FC236}">
                <a16:creationId xmlns:a16="http://schemas.microsoft.com/office/drawing/2014/main" id="{35EA4128-F316-65A8-7E2A-2437920378BC}"/>
              </a:ext>
            </a:extLst>
          </p:cNvPr>
          <p:cNvSpPr txBox="1"/>
          <p:nvPr/>
        </p:nvSpPr>
        <p:spPr>
          <a:xfrm>
            <a:off x="347564" y="2500829"/>
            <a:ext cx="5169833" cy="255454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33"/>
                </a:solidFill>
                <a:effectLst/>
                <a:uLnTx/>
                <a:uFillTx/>
                <a:latin typeface="Austin News"/>
                <a:ea typeface="+mn-ea"/>
                <a:cs typeface="+mn-cs"/>
              </a:rPr>
              <a:t>Sixty barristers and a £14m annual budget – but Covid Inquiry could still drag on until 2026</a:t>
            </a:r>
          </a:p>
        </p:txBody>
      </p:sp>
      <p:pic>
        <p:nvPicPr>
          <p:cNvPr id="15" name="Picture 14">
            <a:extLst>
              <a:ext uri="{FF2B5EF4-FFF2-40B4-BE49-F238E27FC236}">
                <a16:creationId xmlns:a16="http://schemas.microsoft.com/office/drawing/2014/main" id="{12FB71BB-B8F9-E554-B0BA-78A77806E3BE}"/>
              </a:ext>
            </a:extLst>
          </p:cNvPr>
          <p:cNvPicPr>
            <a:picLocks noChangeAspect="1"/>
          </p:cNvPicPr>
          <p:nvPr/>
        </p:nvPicPr>
        <p:blipFill>
          <a:blip r:embed="rId4"/>
          <a:stretch>
            <a:fillRect/>
          </a:stretch>
        </p:blipFill>
        <p:spPr>
          <a:xfrm>
            <a:off x="554854" y="276969"/>
            <a:ext cx="4333068" cy="722178"/>
          </a:xfrm>
          <a:prstGeom prst="rect">
            <a:avLst/>
          </a:prstGeom>
        </p:spPr>
      </p:pic>
      <p:sp>
        <p:nvSpPr>
          <p:cNvPr id="16" name="TextBox 15">
            <a:extLst>
              <a:ext uri="{FF2B5EF4-FFF2-40B4-BE49-F238E27FC236}">
                <a16:creationId xmlns:a16="http://schemas.microsoft.com/office/drawing/2014/main" id="{3383628D-4C43-9714-9D7F-9BBB25C46251}"/>
              </a:ext>
            </a:extLst>
          </p:cNvPr>
          <p:cNvSpPr txBox="1"/>
          <p:nvPr/>
        </p:nvSpPr>
        <p:spPr>
          <a:xfrm>
            <a:off x="554854" y="6183824"/>
            <a:ext cx="4333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Telegraph online 28 June 2022</a:t>
            </a:r>
          </a:p>
        </p:txBody>
      </p:sp>
    </p:spTree>
    <p:extLst>
      <p:ext uri="{BB962C8B-B14F-4D97-AF65-F5344CB8AC3E}">
        <p14:creationId xmlns:p14="http://schemas.microsoft.com/office/powerpoint/2010/main" val="179792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E970A8-0EAF-7546-A987-C4AB5415DE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3A680E4-C8D3-D247-AF90-A525F309D2F2}"/>
              </a:ext>
            </a:extLst>
          </p:cNvPr>
          <p:cNvPicPr>
            <a:picLocks noChangeAspect="1"/>
          </p:cNvPicPr>
          <p:nvPr/>
        </p:nvPicPr>
        <p:blipFill>
          <a:blip r:embed="rId3"/>
          <a:stretch>
            <a:fillRect/>
          </a:stretch>
        </p:blipFill>
        <p:spPr>
          <a:xfrm>
            <a:off x="2151529" y="1196788"/>
            <a:ext cx="7593106" cy="5212216"/>
          </a:xfrm>
          <a:prstGeom prst="rect">
            <a:avLst/>
          </a:prstGeom>
        </p:spPr>
      </p:pic>
      <p:sp>
        <p:nvSpPr>
          <p:cNvPr id="7" name="TextBox 6">
            <a:extLst>
              <a:ext uri="{FF2B5EF4-FFF2-40B4-BE49-F238E27FC236}">
                <a16:creationId xmlns:a16="http://schemas.microsoft.com/office/drawing/2014/main" id="{5972FD81-C9C1-564F-B108-AA85A8F8AB33}"/>
              </a:ext>
            </a:extLst>
          </p:cNvPr>
          <p:cNvSpPr txBox="1"/>
          <p:nvPr/>
        </p:nvSpPr>
        <p:spPr>
          <a:xfrm>
            <a:off x="442507" y="299542"/>
            <a:ext cx="48660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 purpose of inquiries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7916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10A7-2E14-360F-E481-0F645B932817}"/>
              </a:ext>
            </a:extLst>
          </p:cNvPr>
          <p:cNvSpPr>
            <a:spLocks noGrp="1"/>
          </p:cNvSpPr>
          <p:nvPr>
            <p:ph type="title"/>
          </p:nvPr>
        </p:nvSpPr>
        <p:spPr>
          <a:xfrm>
            <a:off x="761800" y="762001"/>
            <a:ext cx="5334197" cy="1708242"/>
          </a:xfrm>
        </p:spPr>
        <p:txBody>
          <a:bodyPr anchor="ctr">
            <a:normAutofit/>
          </a:bodyPr>
          <a:lstStyle/>
          <a:p>
            <a:r>
              <a:rPr lang="en-GB" sz="4000" b="1"/>
              <a:t>Purpose of inquiries</a:t>
            </a:r>
          </a:p>
        </p:txBody>
      </p:sp>
      <p:sp>
        <p:nvSpPr>
          <p:cNvPr id="3" name="Content Placeholder 2">
            <a:extLst>
              <a:ext uri="{FF2B5EF4-FFF2-40B4-BE49-F238E27FC236}">
                <a16:creationId xmlns:a16="http://schemas.microsoft.com/office/drawing/2014/main" id="{4B42FD2E-E252-B233-CC78-F4259D88AB6B}"/>
              </a:ext>
            </a:extLst>
          </p:cNvPr>
          <p:cNvSpPr>
            <a:spLocks noGrp="1"/>
          </p:cNvSpPr>
          <p:nvPr>
            <p:ph idx="1"/>
          </p:nvPr>
        </p:nvSpPr>
        <p:spPr>
          <a:xfrm>
            <a:off x="761800" y="2470244"/>
            <a:ext cx="5334197" cy="3769835"/>
          </a:xfrm>
        </p:spPr>
        <p:txBody>
          <a:bodyPr anchor="ctr">
            <a:normAutofit/>
          </a:bodyPr>
          <a:lstStyle/>
          <a:p>
            <a:r>
              <a:rPr lang="en-GB" sz="2000"/>
              <a:t>Facts – </a:t>
            </a:r>
            <a:r>
              <a:rPr lang="en-GB" sz="2000" i="1"/>
              <a:t>what happened?</a:t>
            </a:r>
            <a:endParaRPr lang="en-GB" sz="2000"/>
          </a:p>
          <a:p>
            <a:r>
              <a:rPr lang="en-GB" sz="2000"/>
              <a:t>Accountability - </a:t>
            </a:r>
            <a:r>
              <a:rPr lang="en-GB" sz="2000" i="1"/>
              <a:t> why did it happen and who was to blame</a:t>
            </a:r>
            <a:r>
              <a:rPr lang="en-GB" sz="2000"/>
              <a:t> </a:t>
            </a:r>
          </a:p>
          <a:p>
            <a:r>
              <a:rPr lang="en-GB" sz="2000"/>
              <a:t>Lessons – </a:t>
            </a:r>
            <a:r>
              <a:rPr lang="en-GB" sz="2000" i="1"/>
              <a:t>what can be done to prevent it happening again?</a:t>
            </a:r>
          </a:p>
          <a:p>
            <a:pPr marL="0" indent="0">
              <a:buNone/>
            </a:pPr>
            <a:r>
              <a:rPr lang="en-GB" sz="2000" i="1"/>
              <a:t>How public inquiries can lead to change</a:t>
            </a:r>
          </a:p>
          <a:p>
            <a:pPr marL="0" indent="0">
              <a:buNone/>
            </a:pPr>
            <a:r>
              <a:rPr lang="en-GB" sz="2000"/>
              <a:t>Norris, Shepheard: Institute for Government </a:t>
            </a:r>
            <a:r>
              <a:rPr lang="en-GB" sz="2000" i="1"/>
              <a:t>Dec 2017</a:t>
            </a:r>
          </a:p>
          <a:p>
            <a:pPr marL="0" indent="0">
              <a:buNone/>
            </a:pPr>
            <a:r>
              <a:rPr lang="en-GB" sz="2000" i="1"/>
              <a:t>https://www.instituteforgovernment.org.uk/sites/default/files/publications/Public%20Inquiries%20%28final%29.pdf</a:t>
            </a:r>
          </a:p>
          <a:p>
            <a:pPr marL="0" indent="0">
              <a:buNone/>
            </a:pPr>
            <a:endParaRPr lang="en-GB" sz="2000" i="1"/>
          </a:p>
        </p:txBody>
      </p:sp>
      <p:pic>
        <p:nvPicPr>
          <p:cNvPr id="19" name="Picture 18" descr="Different coloured question marks">
            <a:extLst>
              <a:ext uri="{FF2B5EF4-FFF2-40B4-BE49-F238E27FC236}">
                <a16:creationId xmlns:a16="http://schemas.microsoft.com/office/drawing/2014/main" id="{56A88E5A-A7B2-E281-6CCD-6071F383B7B9}"/>
              </a:ext>
            </a:extLst>
          </p:cNvPr>
          <p:cNvPicPr>
            <a:picLocks noChangeAspect="1"/>
          </p:cNvPicPr>
          <p:nvPr/>
        </p:nvPicPr>
        <p:blipFill rotWithShape="1">
          <a:blip r:embed="rId3"/>
          <a:srcRect l="26466" r="2985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335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2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2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7AC1F8-F6C5-9836-E8BC-8330BDCFC96E}"/>
              </a:ext>
            </a:extLst>
          </p:cNvPr>
          <p:cNvSpPr>
            <a:spLocks noGrp="1"/>
          </p:cNvSpPr>
          <p:nvPr>
            <p:ph type="title"/>
          </p:nvPr>
        </p:nvSpPr>
        <p:spPr>
          <a:xfrm>
            <a:off x="804672" y="1412489"/>
            <a:ext cx="2871095" cy="2127124"/>
          </a:xfrm>
        </p:spPr>
        <p:txBody>
          <a:bodyPr vert="horz" lIns="91440" tIns="45720" rIns="91440" bIns="45720" rtlCol="0" anchor="t">
            <a:normAutofit/>
          </a:bodyPr>
          <a:lstStyle/>
          <a:p>
            <a:r>
              <a:rPr lang="en-US" sz="3600" kern="1200" dirty="0">
                <a:solidFill>
                  <a:schemeClr val="bg1"/>
                </a:solidFill>
                <a:latin typeface="+mj-lt"/>
                <a:ea typeface="+mj-ea"/>
                <a:cs typeface="+mj-cs"/>
              </a:rPr>
              <a:t>Other things Inquiries do or could do?</a:t>
            </a:r>
          </a:p>
        </p:txBody>
      </p:sp>
      <p:sp>
        <p:nvSpPr>
          <p:cNvPr id="3" name="Content Placeholder 2">
            <a:extLst>
              <a:ext uri="{FF2B5EF4-FFF2-40B4-BE49-F238E27FC236}">
                <a16:creationId xmlns:a16="http://schemas.microsoft.com/office/drawing/2014/main" id="{F293ABF2-E387-567C-9590-963EB955241A}"/>
              </a:ext>
            </a:extLst>
          </p:cNvPr>
          <p:cNvSpPr>
            <a:spLocks noGrp="1"/>
          </p:cNvSpPr>
          <p:nvPr>
            <p:ph idx="1"/>
          </p:nvPr>
        </p:nvSpPr>
        <p:spPr>
          <a:xfrm>
            <a:off x="4910870" y="1412489"/>
            <a:ext cx="3514637" cy="4363844"/>
          </a:xfrm>
        </p:spPr>
        <p:txBody>
          <a:bodyPr vert="horz" lIns="91440" tIns="45720" rIns="91440" bIns="45720" rtlCol="0">
            <a:normAutofit/>
          </a:bodyPr>
          <a:lstStyle/>
          <a:p>
            <a:r>
              <a:rPr lang="en-US" sz="3200" dirty="0"/>
              <a:t>Listening to victims</a:t>
            </a:r>
          </a:p>
          <a:p>
            <a:r>
              <a:rPr lang="en-US" sz="3200" dirty="0"/>
              <a:t>Workshops/, seminars for stakeholders</a:t>
            </a:r>
          </a:p>
          <a:p>
            <a:pPr lvl="1"/>
            <a:r>
              <a:rPr lang="en-US" sz="3200" i="1" dirty="0"/>
              <a:t>IICSA</a:t>
            </a:r>
          </a:p>
          <a:p>
            <a:pPr lvl="1"/>
            <a:r>
              <a:rPr lang="en-US" sz="3200" i="1" dirty="0"/>
              <a:t>Mid Staffs</a:t>
            </a:r>
          </a:p>
          <a:p>
            <a:endParaRPr lang="en-US" sz="2000" dirty="0"/>
          </a:p>
          <a:p>
            <a:endParaRPr lang="en-US" sz="2000" dirty="0"/>
          </a:p>
        </p:txBody>
      </p:sp>
      <p:sp>
        <p:nvSpPr>
          <p:cNvPr id="5" name="TextBox 4">
            <a:extLst>
              <a:ext uri="{FF2B5EF4-FFF2-40B4-BE49-F238E27FC236}">
                <a16:creationId xmlns:a16="http://schemas.microsoft.com/office/drawing/2014/main" id="{07748149-EBA5-F1FC-A5E6-2AB0A5D1C193}"/>
              </a:ext>
            </a:extLst>
          </p:cNvPr>
          <p:cNvSpPr txBox="1"/>
          <p:nvPr/>
        </p:nvSpPr>
        <p:spPr>
          <a:xfrm>
            <a:off x="8614611" y="1412489"/>
            <a:ext cx="3214203" cy="4363844"/>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Reconciliation?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Mediation?</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Royal Liverpool </a:t>
            </a:r>
            <a:r>
              <a:rPr kumimoji="0" lang="en-US" sz="3200" b="0" i="1" u="none" strike="noStrike" kern="1200" cap="none" spc="0" normalizeH="0" baseline="0" noProof="0" dirty="0" err="1">
                <a:ln>
                  <a:noFill/>
                </a:ln>
                <a:solidFill>
                  <a:prstClr val="white"/>
                </a:solidFill>
                <a:effectLst/>
                <a:uLnTx/>
                <a:uFillTx/>
                <a:latin typeface="Calibri" panose="020F0502020204030204"/>
                <a:ea typeface="+mn-ea"/>
                <a:cs typeface="+mn-cs"/>
              </a:rPr>
              <a:t>Childrens</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 Inquiry</a:t>
            </a:r>
          </a:p>
        </p:txBody>
      </p:sp>
    </p:spTree>
    <p:extLst>
      <p:ext uri="{BB962C8B-B14F-4D97-AF65-F5344CB8AC3E}">
        <p14:creationId xmlns:p14="http://schemas.microsoft.com/office/powerpoint/2010/main" val="23022027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1461-FFD8-0BDA-2ACC-69B6065F886B}"/>
              </a:ext>
            </a:extLst>
          </p:cNvPr>
          <p:cNvSpPr>
            <a:spLocks noGrp="1"/>
          </p:cNvSpPr>
          <p:nvPr>
            <p:ph type="title"/>
          </p:nvPr>
        </p:nvSpPr>
        <p:spPr>
          <a:xfrm>
            <a:off x="69850" y="1"/>
            <a:ext cx="10515600" cy="1092200"/>
          </a:xfrm>
        </p:spPr>
        <p:txBody>
          <a:bodyPr/>
          <a:lstStyle/>
          <a:p>
            <a:r>
              <a:rPr lang="en-GB" dirty="0"/>
              <a:t>Can an inquiry achieve all three aims?</a:t>
            </a:r>
          </a:p>
        </p:txBody>
      </p:sp>
      <p:sp>
        <p:nvSpPr>
          <p:cNvPr id="3" name="Content Placeholder 2">
            <a:extLst>
              <a:ext uri="{FF2B5EF4-FFF2-40B4-BE49-F238E27FC236}">
                <a16:creationId xmlns:a16="http://schemas.microsoft.com/office/drawing/2014/main" id="{CFE55465-A513-7261-EB21-48DF287E4622}"/>
              </a:ext>
            </a:extLst>
          </p:cNvPr>
          <p:cNvSpPr>
            <a:spLocks noGrp="1"/>
          </p:cNvSpPr>
          <p:nvPr>
            <p:ph idx="1"/>
          </p:nvPr>
        </p:nvSpPr>
        <p:spPr>
          <a:xfrm>
            <a:off x="838200" y="2000250"/>
            <a:ext cx="10515600" cy="4314825"/>
          </a:xfrm>
        </p:spPr>
        <p:txBody>
          <a:bodyPr>
            <a:normAutofit lnSpcReduction="10000"/>
          </a:bodyPr>
          <a:lstStyle/>
          <a:p>
            <a:pPr marL="0" indent="0">
              <a:buNone/>
            </a:pPr>
            <a:r>
              <a:rPr lang="en-GB" b="1" i="1" u="none" strike="noStrike" dirty="0">
                <a:solidFill>
                  <a:srgbClr val="000000"/>
                </a:solidFill>
                <a:effectLst/>
                <a:latin typeface="Times New Roman" panose="02020603050405020304" pitchFamily="18" charset="0"/>
                <a:cs typeface="Times New Roman" panose="02020603050405020304" pitchFamily="18" charset="0"/>
              </a:rPr>
              <a:t>Why the Covid inquiry is a farce</a:t>
            </a:r>
          </a:p>
          <a:p>
            <a:pPr marL="0" indent="0">
              <a:buNone/>
            </a:pPr>
            <a:r>
              <a:rPr lang="en-GB" b="0" i="1" u="none" strike="noStrike" dirty="0">
                <a:solidFill>
                  <a:srgbClr val="000000"/>
                </a:solidFill>
                <a:effectLst/>
                <a:latin typeface="Times New Roman" panose="02020603050405020304" pitchFamily="18" charset="0"/>
                <a:cs typeface="Times New Roman" panose="02020603050405020304" pitchFamily="18" charset="0"/>
              </a:rPr>
              <a:t>Instead of learning lessons from lockdowns, the hearing is more interested in knocking the stuffing out of the government…</a:t>
            </a:r>
            <a:endParaRPr lang="en-GB" i="1" dirty="0">
              <a:solidFill>
                <a:srgbClr val="000000"/>
              </a:solidFill>
              <a:latin typeface="Times New Roman" panose="02020603050405020304" pitchFamily="18" charset="0"/>
              <a:cs typeface="Times New Roman" panose="02020603050405020304" pitchFamily="18" charset="0"/>
            </a:endParaRPr>
          </a:p>
          <a:p>
            <a:pPr marL="0" indent="0">
              <a:buNone/>
            </a:pPr>
            <a:endParaRPr lang="en-GB" b="0" i="0" u="none" strike="noStrike" dirty="0">
              <a:solidFill>
                <a:srgbClr val="333333"/>
              </a:solidFill>
              <a:effectLst/>
              <a:latin typeface="TimesDigitalW04-Regular"/>
            </a:endParaRPr>
          </a:p>
          <a:p>
            <a:pPr marL="0" indent="0">
              <a:buNone/>
            </a:pPr>
            <a:r>
              <a:rPr lang="en-GB" b="0" i="1" u="none" strike="noStrike" dirty="0">
                <a:solidFill>
                  <a:srgbClr val="333333"/>
                </a:solidFill>
                <a:effectLst/>
                <a:latin typeface="TimesDigitalW04-Regular"/>
              </a:rPr>
              <a:t>This may be a good way of putting the decision-makers in the stocks, something the public always enjoys. But it is a terrible way to examine the complex and disputed scientific and statistical evidence. </a:t>
            </a:r>
            <a:endParaRPr lang="en-GB" b="0" i="1"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i="1" dirty="0"/>
          </a:p>
          <a:p>
            <a:pPr marL="0" indent="0">
              <a:buNone/>
            </a:pPr>
            <a:r>
              <a:rPr lang="en-GB" i="1" dirty="0"/>
              <a:t>The Times 6 November 2023</a:t>
            </a:r>
          </a:p>
          <a:p>
            <a:pPr marL="0" indent="0">
              <a:buNone/>
            </a:pPr>
            <a:r>
              <a:rPr lang="en-GB" i="1" dirty="0"/>
              <a:t>Lord Sumption, former Justice of the Supreme Court</a:t>
            </a:r>
          </a:p>
        </p:txBody>
      </p:sp>
      <p:pic>
        <p:nvPicPr>
          <p:cNvPr id="1028" name="Picture 4" descr="times logo">
            <a:extLst>
              <a:ext uri="{FF2B5EF4-FFF2-40B4-BE49-F238E27FC236}">
                <a16:creationId xmlns:a16="http://schemas.microsoft.com/office/drawing/2014/main" id="{45587078-61BC-64B4-CE00-2010EC91F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127125"/>
            <a:ext cx="4330700" cy="508000"/>
          </a:xfrm>
          <a:prstGeom prst="rect">
            <a:avLst/>
          </a:prstGeom>
          <a:solidFill>
            <a:schemeClr val="tx1"/>
          </a:solidFill>
          <a:ln>
            <a:solidFill>
              <a:schemeClr val="tx1"/>
            </a:solidFill>
          </a:ln>
        </p:spPr>
      </p:pic>
      <p:sp>
        <p:nvSpPr>
          <p:cNvPr id="5" name="TextBox 4">
            <a:extLst>
              <a:ext uri="{FF2B5EF4-FFF2-40B4-BE49-F238E27FC236}">
                <a16:creationId xmlns:a16="http://schemas.microsoft.com/office/drawing/2014/main" id="{C20E6FBF-8CFA-B1F1-D3C2-8BC1532E9C55}"/>
              </a:ext>
            </a:extLst>
          </p:cNvPr>
          <p:cNvSpPr txBox="1"/>
          <p:nvPr/>
        </p:nvSpPr>
        <p:spPr>
          <a:xfrm>
            <a:off x="1981200" y="6315075"/>
            <a:ext cx="85026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https://www.thetimes.co.uk/article/covid-19-inquiry-farce-jonathan-sumption-7vgtxp037</a:t>
            </a:r>
          </a:p>
        </p:txBody>
      </p:sp>
    </p:spTree>
    <p:extLst>
      <p:ext uri="{BB962C8B-B14F-4D97-AF65-F5344CB8AC3E}">
        <p14:creationId xmlns:p14="http://schemas.microsoft.com/office/powerpoint/2010/main" val="21192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DAF5-03AE-0016-4886-DD89A95715CF}"/>
              </a:ext>
            </a:extLst>
          </p:cNvPr>
          <p:cNvSpPr>
            <a:spLocks noGrp="1"/>
          </p:cNvSpPr>
          <p:nvPr>
            <p:ph type="title"/>
          </p:nvPr>
        </p:nvSpPr>
        <p:spPr>
          <a:xfrm>
            <a:off x="838200" y="365125"/>
            <a:ext cx="11353800" cy="1325563"/>
          </a:xfrm>
        </p:spPr>
        <p:txBody>
          <a:bodyPr/>
          <a:lstStyle/>
          <a:p>
            <a:r>
              <a:rPr lang="en-GB" dirty="0"/>
              <a:t>Are inquiries the answer ? - Dr </a:t>
            </a:r>
            <a:r>
              <a:rPr lang="en-GB" dirty="0" err="1"/>
              <a:t>Kirkup</a:t>
            </a:r>
            <a:r>
              <a:rPr lang="en-GB" dirty="0"/>
              <a:t> is not sure</a:t>
            </a:r>
          </a:p>
        </p:txBody>
      </p:sp>
      <p:sp>
        <p:nvSpPr>
          <p:cNvPr id="3" name="Content Placeholder 2">
            <a:extLst>
              <a:ext uri="{FF2B5EF4-FFF2-40B4-BE49-F238E27FC236}">
                <a16:creationId xmlns:a16="http://schemas.microsoft.com/office/drawing/2014/main" id="{BD14AED2-D11B-106B-6281-7974557555B1}"/>
              </a:ext>
            </a:extLst>
          </p:cNvPr>
          <p:cNvSpPr>
            <a:spLocks noGrp="1"/>
          </p:cNvSpPr>
          <p:nvPr>
            <p:ph idx="1"/>
          </p:nvPr>
        </p:nvSpPr>
        <p:spPr>
          <a:xfrm>
            <a:off x="408214" y="1825625"/>
            <a:ext cx="11593286" cy="3072946"/>
          </a:xfrm>
          <a:solidFill>
            <a:schemeClr val="bg2"/>
          </a:solidFill>
        </p:spPr>
        <p:txBody>
          <a:bodyPr/>
          <a:lstStyle/>
          <a:p>
            <a:pPr marL="0" indent="0">
              <a:buNone/>
            </a:pPr>
            <a:r>
              <a:rPr lang="en-GB" i="1" dirty="0"/>
              <a:t>“It is too late to pretend that this is just another one-off, isolated failure, a freak event that “will never happen again”. Since the report of the Morecambe Bay Investigation in 2015, maternity services have been the subject of more significant policy initiatives than any other service. Yet, since then, there have been major service failures in Shrewsbury and Telford, in East Kent, and (it seems) in Nottingham.</a:t>
            </a:r>
          </a:p>
          <a:p>
            <a:pPr marL="0" indent="0">
              <a:buNone/>
            </a:pPr>
            <a:r>
              <a:rPr lang="en-GB" sz="3200" b="1" i="1" u="sng" dirty="0"/>
              <a:t> If we do not begin to tackle this differently, there will be more.</a:t>
            </a:r>
          </a:p>
          <a:p>
            <a:pPr marL="0" indent="0">
              <a:buNone/>
            </a:pPr>
            <a:endParaRPr lang="en-GB" dirty="0"/>
          </a:p>
        </p:txBody>
      </p:sp>
      <p:sp>
        <p:nvSpPr>
          <p:cNvPr id="4" name="TextBox 3">
            <a:extLst>
              <a:ext uri="{FF2B5EF4-FFF2-40B4-BE49-F238E27FC236}">
                <a16:creationId xmlns:a16="http://schemas.microsoft.com/office/drawing/2014/main" id="{FC70C9FB-6887-F8D6-F260-377442600D01}"/>
              </a:ext>
            </a:extLst>
          </p:cNvPr>
          <p:cNvSpPr txBox="1"/>
          <p:nvPr/>
        </p:nvSpPr>
        <p:spPr>
          <a:xfrm>
            <a:off x="0" y="5992586"/>
            <a:ext cx="117892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Helvetica" pitchFamily="2" charset="0"/>
                <a:ea typeface="+mn-ea"/>
                <a:cs typeface="+mn-cs"/>
              </a:rPr>
              <a:t>Kirkup</a:t>
            </a:r>
            <a:r>
              <a:rPr kumimoji="0" lang="en-GB" sz="18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Reading the signals - </a:t>
            </a:r>
            <a:r>
              <a:rPr kumimoji="0" lang="en-GB" sz="1800" b="0" i="1" u="none" strike="noStrike" kern="1200" cap="none" spc="0" normalizeH="0" baseline="0" noProof="0" dirty="0">
                <a:ln>
                  <a:noFill/>
                </a:ln>
                <a:solidFill>
                  <a:prstClr val="black"/>
                </a:solidFill>
                <a:effectLst/>
                <a:uLnTx/>
                <a:uFillTx/>
                <a:latin typeface="Times"/>
                <a:ea typeface="+mn-ea"/>
                <a:cs typeface="+mn-cs"/>
              </a:rPr>
              <a:t>Maternity and neonatal services in East Kent – the Report of the Independent Investigation </a:t>
            </a:r>
            <a:r>
              <a:rPr kumimoji="0" lang="en-GB" sz="1800" b="0" i="0" u="none" strike="noStrike" kern="1200" cap="none" spc="0" normalizeH="0" baseline="0" noProof="0" dirty="0">
                <a:ln>
                  <a:noFill/>
                </a:ln>
                <a:solidFill>
                  <a:prstClr val="black"/>
                </a:solidFill>
                <a:effectLst/>
                <a:uLnTx/>
                <a:uFillTx/>
                <a:latin typeface="Times"/>
                <a:ea typeface="+mn-ea"/>
                <a:cs typeface="+mn-cs"/>
              </a:rPr>
              <a:t>19 October 2023</a:t>
            </a:r>
          </a:p>
        </p:txBody>
      </p:sp>
    </p:spTree>
    <p:extLst>
      <p:ext uri="{BB962C8B-B14F-4D97-AF65-F5344CB8AC3E}">
        <p14:creationId xmlns:p14="http://schemas.microsoft.com/office/powerpoint/2010/main" val="74664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B697-34E8-B266-4613-6648ED9DACB5}"/>
              </a:ext>
            </a:extLst>
          </p:cNvPr>
          <p:cNvSpPr>
            <a:spLocks noGrp="1"/>
          </p:cNvSpPr>
          <p:nvPr>
            <p:ph type="title"/>
          </p:nvPr>
        </p:nvSpPr>
        <p:spPr/>
        <p:txBody>
          <a:bodyPr/>
          <a:lstStyle/>
          <a:p>
            <a:r>
              <a:rPr lang="en-GB" dirty="0"/>
              <a:t>… and beware recommendations…..</a:t>
            </a:r>
          </a:p>
        </p:txBody>
      </p:sp>
      <p:sp>
        <p:nvSpPr>
          <p:cNvPr id="3" name="Content Placeholder 2">
            <a:extLst>
              <a:ext uri="{FF2B5EF4-FFF2-40B4-BE49-F238E27FC236}">
                <a16:creationId xmlns:a16="http://schemas.microsoft.com/office/drawing/2014/main" id="{ABF3804B-8C5D-54D9-1010-24995A0B9C7E}"/>
              </a:ext>
            </a:extLst>
          </p:cNvPr>
          <p:cNvSpPr>
            <a:spLocks noGrp="1"/>
          </p:cNvSpPr>
          <p:nvPr>
            <p:ph idx="1"/>
          </p:nvPr>
        </p:nvSpPr>
        <p:spPr>
          <a:xfrm>
            <a:off x="838200" y="1417411"/>
            <a:ext cx="10515600" cy="2844346"/>
          </a:xfrm>
          <a:solidFill>
            <a:schemeClr val="bg2"/>
          </a:solidFill>
        </p:spPr>
        <p:txBody>
          <a:bodyPr/>
          <a:lstStyle/>
          <a:p>
            <a:pPr marL="0" indent="0">
              <a:buNone/>
            </a:pPr>
            <a:r>
              <a:rPr lang="en-GB" i="1" dirty="0"/>
              <a:t>I do not think that making policy on the basis of extreme examples is necessarily the best approach; nor are those who carry out investigations necessarily the best to do it. More significantly, this approach has been tried by almost every investigation in the five decades since the Inquiry into Ely Hospital, Cardiff, in 1967–69, and it does not work. At least, it does not work in preventing the recurrence of remarkably similar sets of problems in other places.</a:t>
            </a:r>
          </a:p>
        </p:txBody>
      </p:sp>
      <p:sp>
        <p:nvSpPr>
          <p:cNvPr id="4" name="TextBox 3">
            <a:extLst>
              <a:ext uri="{FF2B5EF4-FFF2-40B4-BE49-F238E27FC236}">
                <a16:creationId xmlns:a16="http://schemas.microsoft.com/office/drawing/2014/main" id="{4D0078F6-BB1E-07DA-04BC-AEC89D3D0AE8}"/>
              </a:ext>
            </a:extLst>
          </p:cNvPr>
          <p:cNvSpPr txBox="1"/>
          <p:nvPr/>
        </p:nvSpPr>
        <p:spPr>
          <a:xfrm>
            <a:off x="0" y="5992586"/>
            <a:ext cx="117892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Helvetica" pitchFamily="2" charset="0"/>
                <a:ea typeface="+mn-ea"/>
                <a:cs typeface="+mn-cs"/>
              </a:rPr>
              <a:t>Kirkup</a:t>
            </a:r>
            <a:r>
              <a:rPr kumimoji="0" lang="en-GB" sz="18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Reading the signals - </a:t>
            </a:r>
            <a:r>
              <a:rPr kumimoji="0" lang="en-GB" sz="1800" b="0" i="1" u="none" strike="noStrike" kern="1200" cap="none" spc="0" normalizeH="0" baseline="0" noProof="0" dirty="0">
                <a:ln>
                  <a:noFill/>
                </a:ln>
                <a:solidFill>
                  <a:prstClr val="black"/>
                </a:solidFill>
                <a:effectLst/>
                <a:uLnTx/>
                <a:uFillTx/>
                <a:latin typeface="Times"/>
                <a:ea typeface="+mn-ea"/>
                <a:cs typeface="+mn-cs"/>
              </a:rPr>
              <a:t>Maternity and neonatal services in East Kent – the Report of the Independent Investigation </a:t>
            </a:r>
            <a:r>
              <a:rPr kumimoji="0" lang="en-GB" sz="1800" b="0" i="0" u="none" strike="noStrike" kern="1200" cap="none" spc="0" normalizeH="0" baseline="0" noProof="0" dirty="0">
                <a:ln>
                  <a:noFill/>
                </a:ln>
                <a:solidFill>
                  <a:prstClr val="black"/>
                </a:solidFill>
                <a:effectLst/>
                <a:uLnTx/>
                <a:uFillTx/>
                <a:latin typeface="Times"/>
                <a:ea typeface="+mn-ea"/>
                <a:cs typeface="+mn-cs"/>
              </a:rPr>
              <a:t>19 October 2023</a:t>
            </a:r>
          </a:p>
        </p:txBody>
      </p:sp>
      <p:sp>
        <p:nvSpPr>
          <p:cNvPr id="5" name="TextBox 4">
            <a:extLst>
              <a:ext uri="{FF2B5EF4-FFF2-40B4-BE49-F238E27FC236}">
                <a16:creationId xmlns:a16="http://schemas.microsoft.com/office/drawing/2014/main" id="{F72D9C38-78B2-4843-D275-30D16BC12F42}"/>
              </a:ext>
            </a:extLst>
          </p:cNvPr>
          <p:cNvSpPr txBox="1"/>
          <p:nvPr/>
        </p:nvSpPr>
        <p:spPr>
          <a:xfrm>
            <a:off x="2137893" y="4527007"/>
            <a:ext cx="9651336" cy="1200329"/>
          </a:xfrm>
          <a:prstGeom prst="rect">
            <a:avLst/>
          </a:prstGeom>
          <a:solidFill>
            <a:schemeClr val="bg2"/>
          </a:solidFill>
          <a:effectLst>
            <a:softEdge rad="31750"/>
          </a:effectLst>
          <a:scene3d>
            <a:camera prst="orthographicFront"/>
            <a:lightRig rig="threePt" dir="t"/>
          </a:scene3d>
          <a:sp3d extrusionH="76200">
            <a:extrusionClr>
              <a:srgbClr val="FF0000"/>
            </a:extrusionClr>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Caution:  This report contained: 4 Key Action areas, which included 5 recommendations which had a total of 9 sub-recommendations in a chapter describing them containing 42 paragraphs….</a:t>
            </a:r>
          </a:p>
        </p:txBody>
      </p:sp>
      <p:pic>
        <p:nvPicPr>
          <p:cNvPr id="7" name="Graphic 6" descr="Warning outline">
            <a:extLst>
              <a:ext uri="{FF2B5EF4-FFF2-40B4-BE49-F238E27FC236}">
                <a16:creationId xmlns:a16="http://schemas.microsoft.com/office/drawing/2014/main" id="{51DB188A-85D3-9BFD-CD9C-7D7E82E688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614" y="4653642"/>
            <a:ext cx="914400" cy="914400"/>
          </a:xfrm>
          <a:prstGeom prst="rect">
            <a:avLst/>
          </a:prstGeom>
        </p:spPr>
      </p:pic>
    </p:spTree>
    <p:extLst>
      <p:ext uri="{BB962C8B-B14F-4D97-AF65-F5344CB8AC3E}">
        <p14:creationId xmlns:p14="http://schemas.microsoft.com/office/powerpoint/2010/main" val="318349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BE04-A265-75EE-1800-4482AFD53101}"/>
              </a:ext>
            </a:extLst>
          </p:cNvPr>
          <p:cNvSpPr>
            <a:spLocks noGrp="1"/>
          </p:cNvSpPr>
          <p:nvPr>
            <p:ph type="title"/>
          </p:nvPr>
        </p:nvSpPr>
        <p:spPr>
          <a:xfrm>
            <a:off x="838200" y="2635590"/>
            <a:ext cx="10515600" cy="1325563"/>
          </a:xfrm>
          <a:solidFill>
            <a:schemeClr val="bg2"/>
          </a:solidFill>
        </p:spPr>
        <p:txBody>
          <a:bodyPr/>
          <a:lstStyle/>
          <a:p>
            <a:pPr algn="ctr"/>
            <a:r>
              <a:rPr lang="en-GB" dirty="0"/>
              <a:t>HOW SAFE IS OUR HEALTHCARE NOW?</a:t>
            </a:r>
          </a:p>
        </p:txBody>
      </p:sp>
    </p:spTree>
    <p:extLst>
      <p:ext uri="{BB962C8B-B14F-4D97-AF65-F5344CB8AC3E}">
        <p14:creationId xmlns:p14="http://schemas.microsoft.com/office/powerpoint/2010/main" val="418108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1028" name="Content Placeholder 2">
            <a:extLst>
              <a:ext uri="{FF2B5EF4-FFF2-40B4-BE49-F238E27FC236}">
                <a16:creationId xmlns:a16="http://schemas.microsoft.com/office/drawing/2014/main" id="{FF9415C8-1A07-DF8A-F874-AEE1696E7B7A}"/>
              </a:ext>
            </a:extLst>
          </p:cNvPr>
          <p:cNvGraphicFramePr>
            <a:graphicFrameLocks noGrp="1"/>
          </p:cNvGraphicFramePr>
          <p:nvPr>
            <p:ph idx="1"/>
          </p:nvPr>
        </p:nvGraphicFramePr>
        <p:xfrm>
          <a:off x="183292" y="2397211"/>
          <a:ext cx="10515600" cy="2656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WHO Logo. Size: 192 x 106. Source: logos-world.net">
            <a:extLst>
              <a:ext uri="{FF2B5EF4-FFF2-40B4-BE49-F238E27FC236}">
                <a16:creationId xmlns:a16="http://schemas.microsoft.com/office/drawing/2014/main" id="{153DF91F-D293-AECB-C35B-D44E1BE5D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
            <a:ext cx="24384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2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563080" y="1580028"/>
            <a:ext cx="10905065" cy="20902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897413" y="4175325"/>
            <a:ext cx="10558130" cy="1754326"/>
          </a:xfrm>
          <a:prstGeom prst="rect">
            <a:avLst/>
          </a:prstGeom>
          <a:noFill/>
        </p:spPr>
        <p:txBody>
          <a:bodyPr wrap="square" rtlCol="0">
            <a:spAutoFit/>
          </a:bodyPr>
          <a:lstStyle/>
          <a:p>
            <a:pPr algn="ctr"/>
            <a:r>
              <a:rPr lang="en-US" sz="5400" b="1" dirty="0">
                <a:solidFill>
                  <a:srgbClr val="0091BA"/>
                </a:solidFill>
                <a:latin typeface="Bahnschrift" panose="020B0502040204020203" pitchFamily="34" charset="0"/>
              </a:rPr>
              <a:t>Margaret Kelly</a:t>
            </a:r>
          </a:p>
          <a:p>
            <a:pPr algn="ctr"/>
            <a:r>
              <a:rPr lang="en-US" sz="5400" b="1" dirty="0">
                <a:solidFill>
                  <a:srgbClr val="0091BA"/>
                </a:solidFill>
                <a:latin typeface="Bahnschrift" panose="020B0502040204020203" pitchFamily="34" charset="0"/>
              </a:rPr>
              <a:t>NI Public Services Ombudsman</a:t>
            </a:r>
          </a:p>
        </p:txBody>
      </p:sp>
    </p:spTree>
    <p:extLst>
      <p:ext uri="{BB962C8B-B14F-4D97-AF65-F5344CB8AC3E}">
        <p14:creationId xmlns:p14="http://schemas.microsoft.com/office/powerpoint/2010/main" val="115775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24F34B-EB6E-CF21-8EC2-CB0E1718654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Safety incidents reported December 2003 - June 2022</a:t>
            </a:r>
          </a:p>
        </p:txBody>
      </p:sp>
      <p:pic>
        <p:nvPicPr>
          <p:cNvPr id="8" name="Picture 7" descr="A blue and white table with numbers and a number of numbers&#10;&#10;Description automatically generated">
            <a:extLst>
              <a:ext uri="{FF2B5EF4-FFF2-40B4-BE49-F238E27FC236}">
                <a16:creationId xmlns:a16="http://schemas.microsoft.com/office/drawing/2014/main" id="{35471CD1-F851-2B89-780A-22BA0E55CE3A}"/>
              </a:ext>
            </a:extLst>
          </p:cNvPr>
          <p:cNvPicPr>
            <a:picLocks noChangeAspect="1"/>
          </p:cNvPicPr>
          <p:nvPr/>
        </p:nvPicPr>
        <p:blipFill>
          <a:blip r:embed="rId3"/>
          <a:stretch>
            <a:fillRect/>
          </a:stretch>
        </p:blipFill>
        <p:spPr>
          <a:xfrm>
            <a:off x="699713" y="1966292"/>
            <a:ext cx="10183554" cy="4735353"/>
          </a:xfrm>
          <a:prstGeom prst="rect">
            <a:avLst/>
          </a:prstGeom>
        </p:spPr>
      </p:pic>
    </p:spTree>
    <p:extLst>
      <p:ext uri="{BB962C8B-B14F-4D97-AF65-F5344CB8AC3E}">
        <p14:creationId xmlns:p14="http://schemas.microsoft.com/office/powerpoint/2010/main" val="181752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3E28D-5494-D311-AA6B-83F8D861E2DF}"/>
              </a:ext>
            </a:extLst>
          </p:cNvPr>
          <p:cNvPicPr>
            <a:picLocks noChangeAspect="1"/>
          </p:cNvPicPr>
          <p:nvPr/>
        </p:nvPicPr>
        <p:blipFill>
          <a:blip r:embed="rId3"/>
          <a:stretch>
            <a:fillRect/>
          </a:stretch>
        </p:blipFill>
        <p:spPr>
          <a:xfrm>
            <a:off x="410791" y="1"/>
            <a:ext cx="10957425" cy="6311208"/>
          </a:xfrm>
          <a:prstGeom prst="rect">
            <a:avLst/>
          </a:prstGeom>
        </p:spPr>
      </p:pic>
      <p:sp>
        <p:nvSpPr>
          <p:cNvPr id="5" name="TextBox 4">
            <a:extLst>
              <a:ext uri="{FF2B5EF4-FFF2-40B4-BE49-F238E27FC236}">
                <a16:creationId xmlns:a16="http://schemas.microsoft.com/office/drawing/2014/main" id="{A8102B37-7CE5-5F97-64B6-1391926157EB}"/>
              </a:ext>
            </a:extLst>
          </p:cNvPr>
          <p:cNvSpPr txBox="1"/>
          <p:nvPr/>
        </p:nvSpPr>
        <p:spPr>
          <a:xfrm>
            <a:off x="4596714" y="6311209"/>
            <a:ext cx="730284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NRLS national patient safety incident reports – commentary October 2022</a:t>
            </a:r>
          </a:p>
        </p:txBody>
      </p:sp>
    </p:spTree>
    <p:extLst>
      <p:ext uri="{BB962C8B-B14F-4D97-AF65-F5344CB8AC3E}">
        <p14:creationId xmlns:p14="http://schemas.microsoft.com/office/powerpoint/2010/main" val="311360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4" name="Rectangle 13">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5FA958F9-2A08-BA0D-9EF6-0D04D8D602BC}"/>
              </a:ext>
            </a:extLst>
          </p:cNvPr>
          <p:cNvSpPr txBox="1"/>
          <p:nvPr/>
        </p:nvSpPr>
        <p:spPr>
          <a:xfrm>
            <a:off x="0" y="112344"/>
            <a:ext cx="5016842" cy="161620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Imperial College London – Patient Safety Watch</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500" b="0" i="1" u="none" strike="noStrike" kern="1200" cap="none" spc="0" normalizeH="0" baseline="0" noProof="0" dirty="0">
                <a:ln>
                  <a:noFill/>
                </a:ln>
                <a:solidFill>
                  <a:srgbClr val="FFFFFF"/>
                </a:solidFill>
                <a:effectLst/>
                <a:uLnTx/>
                <a:uFillTx/>
                <a:latin typeface="Calibri Light" panose="020F0302020204030204"/>
                <a:ea typeface="+mn-ea"/>
                <a:cs typeface="+mn-cs"/>
              </a:rPr>
              <a:t>National State o Patient Safety 2022</a:t>
            </a:r>
          </a:p>
        </p:txBody>
      </p:sp>
      <p:sp>
        <p:nvSpPr>
          <p:cNvPr id="7" name="TextBox 6">
            <a:extLst>
              <a:ext uri="{FF2B5EF4-FFF2-40B4-BE49-F238E27FC236}">
                <a16:creationId xmlns:a16="http://schemas.microsoft.com/office/drawing/2014/main" id="{F7708DC0-A9DF-E42C-DB2D-AFA46B7D1393}"/>
              </a:ext>
            </a:extLst>
          </p:cNvPr>
          <p:cNvSpPr txBox="1"/>
          <p:nvPr/>
        </p:nvSpPr>
        <p:spPr>
          <a:xfrm>
            <a:off x="185352" y="2131319"/>
            <a:ext cx="4831490" cy="4719957"/>
          </a:xfrm>
          <a:prstGeom prst="rect">
            <a:avLst/>
          </a:prstGeom>
        </p:spPr>
        <p:txBody>
          <a:bodyPr vert="horz" lIns="91440" tIns="45720" rIns="91440" bIns="45720" rtlCol="0">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Avoidable deaths in GB: 130,000</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of all deaths: 22</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Preventable deaths per 100,000 pop: 117.6</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Treatable deaths per 100,000: 66.7</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If UK matched top 10% of OECD: 21,733 preventable and 12,675 fewer from treatable causes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5% of adult hospital deaths had &gt;50% chance of being preventable [retrospective record review]</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If all NHS Trusts [England) had SHMI matching top 10% would be 32,332 fewer deaths each year between 2011-2021.</a:t>
            </a:r>
          </a:p>
        </p:txBody>
      </p:sp>
      <p:pic>
        <p:nvPicPr>
          <p:cNvPr id="6" name="Picture 5" descr="A blue circle with white text&#10;&#10;Description automatically generated">
            <a:extLst>
              <a:ext uri="{FF2B5EF4-FFF2-40B4-BE49-F238E27FC236}">
                <a16:creationId xmlns:a16="http://schemas.microsoft.com/office/drawing/2014/main" id="{1B760116-655F-0115-11FA-269AE1E4B006}"/>
              </a:ext>
            </a:extLst>
          </p:cNvPr>
          <p:cNvPicPr>
            <a:picLocks noChangeAspect="1"/>
          </p:cNvPicPr>
          <p:nvPr/>
        </p:nvPicPr>
        <p:blipFill>
          <a:blip r:embed="rId2"/>
          <a:stretch>
            <a:fillRect/>
          </a:stretch>
        </p:blipFill>
        <p:spPr>
          <a:xfrm>
            <a:off x="6005304" y="2131319"/>
            <a:ext cx="5407002" cy="2595360"/>
          </a:xfrm>
          <a:prstGeom prst="rect">
            <a:avLst/>
          </a:prstGeom>
        </p:spPr>
      </p:pic>
    </p:spTree>
    <p:extLst>
      <p:ext uri="{BB962C8B-B14F-4D97-AF65-F5344CB8AC3E}">
        <p14:creationId xmlns:p14="http://schemas.microsoft.com/office/powerpoint/2010/main" val="266704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B8F2D-145C-5448-9C9E-B510F32FF285}"/>
              </a:ext>
            </a:extLst>
          </p:cNvPr>
          <p:cNvSpPr>
            <a:spLocks noGrp="1"/>
          </p:cNvSpPr>
          <p:nvPr>
            <p:ph idx="1"/>
          </p:nvPr>
        </p:nvSpPr>
        <p:spPr>
          <a:xfrm>
            <a:off x="186542" y="949586"/>
            <a:ext cx="11818916" cy="5406764"/>
          </a:xfrm>
          <a:solidFill>
            <a:schemeClr val="bg1"/>
          </a:solidFill>
        </p:spPr>
        <p:txBody>
          <a:bodyPr anchor="t">
            <a:noAutofit/>
          </a:bodyPr>
          <a:lstStyle/>
          <a:p>
            <a:r>
              <a:rPr lang="en-US" sz="2000" b="1" dirty="0">
                <a:solidFill>
                  <a:srgbClr val="C00000"/>
                </a:solidFill>
              </a:rPr>
              <a:t>41.7% FELT UNWELL THROUGH WORK RELATED STRESS IN LAST 12 MON</a:t>
            </a:r>
            <a:r>
              <a:rPr lang="en-US" sz="2000" dirty="0">
                <a:solidFill>
                  <a:srgbClr val="C00000"/>
                </a:solidFill>
              </a:rPr>
              <a:t>THS</a:t>
            </a:r>
          </a:p>
          <a:p>
            <a:r>
              <a:rPr lang="en-US" sz="2000" b="1" dirty="0">
                <a:solidFill>
                  <a:srgbClr val="C00000"/>
                </a:solidFill>
              </a:rPr>
              <a:t>54.8% WORKED IN THE LAST 3 MONTHS IN SPITE OF NOT FEELING WELL ENOUGH TO PERFORM DUTIES </a:t>
            </a:r>
          </a:p>
          <a:p>
            <a:r>
              <a:rPr lang="en-US" sz="2000" dirty="0">
                <a:solidFill>
                  <a:schemeClr val="accent6">
                    <a:lumMod val="50000"/>
                  </a:schemeClr>
                </a:solidFill>
              </a:rPr>
              <a:t>51.24% </a:t>
            </a:r>
            <a:r>
              <a:rPr lang="en-US" sz="2000" b="1" dirty="0">
                <a:solidFill>
                  <a:schemeClr val="accent6">
                    <a:lumMod val="50000"/>
                  </a:schemeClr>
                </a:solidFill>
              </a:rPr>
              <a:t>INVOLVED IN DECIDING </a:t>
            </a:r>
            <a:r>
              <a:rPr lang="en-US" sz="2000" dirty="0">
                <a:solidFill>
                  <a:schemeClr val="accent6">
                    <a:lumMod val="50000"/>
                  </a:schemeClr>
                </a:solidFill>
              </a:rPr>
              <a:t>ON CHANGES AFFECTING THEIR WORK</a:t>
            </a:r>
          </a:p>
          <a:p>
            <a:r>
              <a:rPr lang="en-US" sz="2000" b="1" dirty="0">
                <a:solidFill>
                  <a:srgbClr val="C00000"/>
                </a:solidFill>
              </a:rPr>
              <a:t>26.2% NEVER OR RARELY HAVE UNREALISTIC TIME PRESSURES:</a:t>
            </a:r>
            <a:r>
              <a:rPr lang="en-US" sz="2000" dirty="0"/>
              <a:t> [admin/clerical staff 39.8%]</a:t>
            </a:r>
            <a:endParaRPr lang="en-US" sz="2000" b="1" dirty="0"/>
          </a:p>
          <a:p>
            <a:r>
              <a:rPr lang="en-US" sz="2000" dirty="0"/>
              <a:t>29.1% OFTEN THINK ABOUT </a:t>
            </a:r>
            <a:r>
              <a:rPr lang="en-US" sz="2000" b="1" dirty="0"/>
              <a:t>LEAVING  </a:t>
            </a:r>
            <a:r>
              <a:rPr lang="en-US" sz="2000" dirty="0"/>
              <a:t>[best since </a:t>
            </a:r>
            <a:r>
              <a:rPr lang="en-US" sz="2000" b="1" dirty="0">
                <a:solidFill>
                  <a:srgbClr val="C00000"/>
                </a:solidFill>
              </a:rPr>
              <a:t>2020…15.7% will leave when have another job</a:t>
            </a:r>
            <a:r>
              <a:rPr lang="en-US" sz="2000" dirty="0"/>
              <a:t>….</a:t>
            </a:r>
            <a:endParaRPr lang="en-US" sz="2000" b="1" dirty="0"/>
          </a:p>
          <a:p>
            <a:r>
              <a:rPr lang="en-US" sz="2000" dirty="0">
                <a:solidFill>
                  <a:srgbClr val="C00000"/>
                </a:solidFill>
              </a:rPr>
              <a:t>9.1% HAVE PERSONAL EXPERIENCE OF </a:t>
            </a:r>
            <a:r>
              <a:rPr lang="en-US" sz="2000" b="1" dirty="0">
                <a:solidFill>
                  <a:srgbClr val="C00000"/>
                </a:solidFill>
              </a:rPr>
              <a:t>DISCRIMINATION BY MANAGER/</a:t>
            </a:r>
            <a:r>
              <a:rPr lang="en-US" sz="2000" dirty="0">
                <a:solidFill>
                  <a:srgbClr val="C00000"/>
                </a:solidFill>
              </a:rPr>
              <a:t>COLLEAGUES </a:t>
            </a:r>
            <a:r>
              <a:rPr lang="en-US" sz="2000" dirty="0"/>
              <a:t>[7.2% FROM PATIENTS]</a:t>
            </a:r>
          </a:p>
          <a:p>
            <a:r>
              <a:rPr lang="en-US" sz="2000" dirty="0">
                <a:solidFill>
                  <a:srgbClr val="C00000"/>
                </a:solidFill>
              </a:rPr>
              <a:t>10.1% </a:t>
            </a:r>
            <a:r>
              <a:rPr lang="en-US" sz="2000" b="1" dirty="0">
                <a:solidFill>
                  <a:srgbClr val="C00000"/>
                </a:solidFill>
              </a:rPr>
              <a:t>bullied/harassed/abused </a:t>
            </a:r>
            <a:r>
              <a:rPr lang="en-US" sz="2000" dirty="0">
                <a:solidFill>
                  <a:srgbClr val="C00000"/>
                </a:solidFill>
              </a:rPr>
              <a:t>in 12 months by </a:t>
            </a:r>
            <a:r>
              <a:rPr lang="en-US" sz="2000" b="1" dirty="0">
                <a:solidFill>
                  <a:srgbClr val="C00000"/>
                </a:solidFill>
              </a:rPr>
              <a:t>MANAGERS</a:t>
            </a:r>
            <a:r>
              <a:rPr lang="en-US" sz="2000" dirty="0">
                <a:solidFill>
                  <a:srgbClr val="C00000"/>
                </a:solidFill>
              </a:rPr>
              <a:t>, 18.09% </a:t>
            </a:r>
            <a:r>
              <a:rPr lang="en-US" sz="2000" b="1" dirty="0">
                <a:solidFill>
                  <a:srgbClr val="C00000"/>
                </a:solidFill>
              </a:rPr>
              <a:t>COLLEAGUES</a:t>
            </a:r>
            <a:r>
              <a:rPr lang="en-US" sz="2000" dirty="0">
                <a:solidFill>
                  <a:srgbClr val="C00000"/>
                </a:solidFill>
              </a:rPr>
              <a:t>, 25.7% </a:t>
            </a:r>
            <a:r>
              <a:rPr lang="en-US" sz="2000" b="1" dirty="0">
                <a:solidFill>
                  <a:srgbClr val="C00000"/>
                </a:solidFill>
              </a:rPr>
              <a:t>PATIENTS</a:t>
            </a:r>
            <a:r>
              <a:rPr lang="en-US" sz="2000" dirty="0">
                <a:solidFill>
                  <a:srgbClr val="C00000"/>
                </a:solidFill>
              </a:rPr>
              <a:t>/</a:t>
            </a:r>
            <a:r>
              <a:rPr lang="en-US" sz="2000" b="1" dirty="0">
                <a:solidFill>
                  <a:srgbClr val="C00000"/>
                </a:solidFill>
              </a:rPr>
              <a:t>PUBLIC</a:t>
            </a:r>
          </a:p>
          <a:p>
            <a:r>
              <a:rPr lang="en-US" sz="2000" dirty="0">
                <a:solidFill>
                  <a:schemeClr val="accent6">
                    <a:lumMod val="50000"/>
                  </a:schemeClr>
                </a:solidFill>
              </a:rPr>
              <a:t>51.9&amp; such cases reported</a:t>
            </a:r>
          </a:p>
          <a:p>
            <a:r>
              <a:rPr lang="en-US" sz="2000" dirty="0">
                <a:solidFill>
                  <a:srgbClr val="C00000"/>
                </a:solidFill>
              </a:rPr>
              <a:t>3.8% experience unwanted sexual </a:t>
            </a:r>
            <a:r>
              <a:rPr lang="en-US" sz="2000" dirty="0" err="1">
                <a:solidFill>
                  <a:srgbClr val="C00000"/>
                </a:solidFill>
              </a:rPr>
              <a:t>behaviour</a:t>
            </a:r>
            <a:r>
              <a:rPr lang="en-US" sz="2000" b="1" dirty="0"/>
              <a:t> from colleagues in last 12 months, 8.7% from patients/public</a:t>
            </a:r>
          </a:p>
          <a:p>
            <a:r>
              <a:rPr lang="en-US" sz="2000" b="1" dirty="0">
                <a:solidFill>
                  <a:srgbClr val="C00000"/>
                </a:solidFill>
              </a:rPr>
              <a:t>30.4% feel burnt out because of work</a:t>
            </a:r>
          </a:p>
          <a:p>
            <a:r>
              <a:rPr lang="en-US" sz="2000" b="1" dirty="0">
                <a:solidFill>
                  <a:srgbClr val="C00000"/>
                </a:solidFill>
              </a:rPr>
              <a:t>33.2% staff have seen potentially harmful errors</a:t>
            </a:r>
            <a:r>
              <a:rPr lang="en-US" sz="2000" b="1" dirty="0"/>
              <a:t>, near misses or incidents in last 12 months</a:t>
            </a:r>
          </a:p>
          <a:p>
            <a:r>
              <a:rPr lang="en-US" sz="2000" dirty="0">
                <a:highlight>
                  <a:srgbClr val="008000"/>
                </a:highlight>
              </a:rPr>
              <a:t>59.4% FEEL THEIR ORGANISATION </a:t>
            </a:r>
            <a:r>
              <a:rPr lang="en-US" sz="2000" b="1" dirty="0">
                <a:highlight>
                  <a:srgbClr val="008000"/>
                </a:highlight>
              </a:rPr>
              <a:t>TREATS STAFF </a:t>
            </a:r>
            <a:r>
              <a:rPr lang="en-US" sz="2000" dirty="0">
                <a:highlight>
                  <a:srgbClr val="008000"/>
                </a:highlight>
              </a:rPr>
              <a:t>INVOLVED IN ERROR, NEAR MISS OR INCIDENT </a:t>
            </a:r>
            <a:r>
              <a:rPr lang="en-US" sz="2000" b="1" dirty="0">
                <a:highlight>
                  <a:srgbClr val="008000"/>
                </a:highlight>
              </a:rPr>
              <a:t>FAIRLY</a:t>
            </a:r>
            <a:r>
              <a:rPr lang="en-US" sz="2000" dirty="0">
                <a:highlight>
                  <a:srgbClr val="008000"/>
                </a:highlight>
              </a:rPr>
              <a:t>;</a:t>
            </a:r>
          </a:p>
          <a:p>
            <a:r>
              <a:rPr lang="en-US" sz="2000" dirty="0">
                <a:highlight>
                  <a:srgbClr val="008000"/>
                </a:highlight>
              </a:rPr>
              <a:t>68.1% CONFIDENT ORGANISATION WOULD </a:t>
            </a:r>
            <a:r>
              <a:rPr lang="en-US" sz="2000" b="1" dirty="0">
                <a:highlight>
                  <a:srgbClr val="008000"/>
                </a:highlight>
              </a:rPr>
              <a:t>ADDRESS A CONCERN THEY REPORTED</a:t>
            </a:r>
          </a:p>
        </p:txBody>
      </p:sp>
      <p:sp>
        <p:nvSpPr>
          <p:cNvPr id="4" name="Slide Number Placeholder 3">
            <a:extLst>
              <a:ext uri="{FF2B5EF4-FFF2-40B4-BE49-F238E27FC236}">
                <a16:creationId xmlns:a16="http://schemas.microsoft.com/office/drawing/2014/main" id="{52343534-7C4B-BC45-8B87-211DDAD2F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EEFC68D-9BA5-8BC6-DE37-0253EFFB0AE9}"/>
              </a:ext>
            </a:extLst>
          </p:cNvPr>
          <p:cNvSpPr txBox="1"/>
          <p:nvPr/>
        </p:nvSpPr>
        <p:spPr>
          <a:xfrm>
            <a:off x="186542" y="46303"/>
            <a:ext cx="72175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Healthcare culture 2023</a:t>
            </a:r>
          </a:p>
        </p:txBody>
      </p:sp>
      <p:sp>
        <p:nvSpPr>
          <p:cNvPr id="6" name="TextBox 5">
            <a:extLst>
              <a:ext uri="{FF2B5EF4-FFF2-40B4-BE49-F238E27FC236}">
                <a16:creationId xmlns:a16="http://schemas.microsoft.com/office/drawing/2014/main" id="{852075FF-E7BE-9AE0-4FA6-B2E5C7C87BB3}"/>
              </a:ext>
            </a:extLst>
          </p:cNvPr>
          <p:cNvSpPr txBox="1"/>
          <p:nvPr/>
        </p:nvSpPr>
        <p:spPr>
          <a:xfrm>
            <a:off x="8610600" y="141187"/>
            <a:ext cx="3171825"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A4E"/>
                </a:solidFill>
                <a:effectLst/>
                <a:uLnTx/>
                <a:uFillTx/>
                <a:latin typeface="Arial" panose="020B0604020202020204" pitchFamily="34" charset="0"/>
                <a:ea typeface="+mn-ea"/>
                <a:cs typeface="+mn-cs"/>
              </a:rPr>
              <a:t>NHS Staff Survey 2023</a:t>
            </a:r>
            <a:endParaRPr kumimoji="0" lang="en-GB" sz="1800" b="0" i="0" u="none" strike="noStrike" kern="1200" cap="none" spc="0" normalizeH="0" baseline="0" noProof="0" dirty="0">
              <a:ln>
                <a:noFill/>
              </a:ln>
              <a:solidFill>
                <a:srgbClr val="007A4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A4E"/>
                </a:solidFill>
                <a:effectLst/>
                <a:uLnTx/>
                <a:uFillTx/>
                <a:latin typeface="Arial" panose="020B0604020202020204" pitchFamily="34" charset="0"/>
                <a:ea typeface="+mn-ea"/>
                <a:cs typeface="+mn-cs"/>
              </a:rPr>
              <a:t>National results briefing</a:t>
            </a:r>
            <a:endParaRPr kumimoji="0" lang="en-GB" sz="1800" b="0" i="0" u="none" strike="noStrike" kern="1200" cap="none" spc="0" normalizeH="0" baseline="0" noProof="0" dirty="0">
              <a:ln>
                <a:noFill/>
              </a:ln>
              <a:solidFill>
                <a:srgbClr val="007A4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ED36B9A3-1D86-1049-2F9A-0CB7636C79FF}"/>
              </a:ext>
            </a:extLst>
          </p:cNvPr>
          <p:cNvSpPr txBox="1"/>
          <p:nvPr/>
        </p:nvSpPr>
        <p:spPr>
          <a:xfrm>
            <a:off x="702129" y="6482443"/>
            <a:ext cx="10940142" cy="3755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707,460/1.4 million staff [48%]. Responded to survey</a:t>
            </a:r>
          </a:p>
        </p:txBody>
      </p:sp>
    </p:spTree>
    <p:extLst>
      <p:ext uri="{BB962C8B-B14F-4D97-AF65-F5344CB8AC3E}">
        <p14:creationId xmlns:p14="http://schemas.microsoft.com/office/powerpoint/2010/main" val="173690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592F-A973-B545-09C1-2F4398E1E67C}"/>
              </a:ext>
            </a:extLst>
          </p:cNvPr>
          <p:cNvSpPr>
            <a:spLocks noGrp="1"/>
          </p:cNvSpPr>
          <p:nvPr>
            <p:ph type="title"/>
          </p:nvPr>
        </p:nvSpPr>
        <p:spPr>
          <a:xfrm>
            <a:off x="838197" y="98425"/>
            <a:ext cx="10515600" cy="1325563"/>
          </a:xfrm>
        </p:spPr>
        <p:txBody>
          <a:bodyPr/>
          <a:lstStyle/>
          <a:p>
            <a:r>
              <a:rPr lang="en-GB" dirty="0"/>
              <a:t>And in N Ireland?</a:t>
            </a:r>
          </a:p>
        </p:txBody>
      </p:sp>
      <p:graphicFrame>
        <p:nvGraphicFramePr>
          <p:cNvPr id="4" name="Content Placeholder 3">
            <a:extLst>
              <a:ext uri="{FF2B5EF4-FFF2-40B4-BE49-F238E27FC236}">
                <a16:creationId xmlns:a16="http://schemas.microsoft.com/office/drawing/2014/main" id="{FF5C39E9-B8EC-6BD1-BB94-359B8DC2F1B8}"/>
              </a:ext>
            </a:extLst>
          </p:cNvPr>
          <p:cNvGraphicFramePr>
            <a:graphicFrameLocks noGrp="1"/>
          </p:cNvGraphicFramePr>
          <p:nvPr>
            <p:ph idx="1"/>
          </p:nvPr>
        </p:nvGraphicFramePr>
        <p:xfrm>
          <a:off x="0" y="1304925"/>
          <a:ext cx="11353797" cy="4516120"/>
        </p:xfrm>
        <a:graphic>
          <a:graphicData uri="http://schemas.openxmlformats.org/drawingml/2006/table">
            <a:tbl>
              <a:tblPr firstRow="1" bandRow="1">
                <a:tableStyleId>{5C22544A-7EE6-4342-B048-85BDC9FD1C3A}</a:tableStyleId>
              </a:tblPr>
              <a:tblGrid>
                <a:gridCol w="8356600">
                  <a:extLst>
                    <a:ext uri="{9D8B030D-6E8A-4147-A177-3AD203B41FA5}">
                      <a16:colId xmlns:a16="http://schemas.microsoft.com/office/drawing/2014/main" val="3189668711"/>
                    </a:ext>
                  </a:extLst>
                </a:gridCol>
                <a:gridCol w="736600">
                  <a:extLst>
                    <a:ext uri="{9D8B030D-6E8A-4147-A177-3AD203B41FA5}">
                      <a16:colId xmlns:a16="http://schemas.microsoft.com/office/drawing/2014/main" val="1035516705"/>
                    </a:ext>
                  </a:extLst>
                </a:gridCol>
                <a:gridCol w="2260597">
                  <a:extLst>
                    <a:ext uri="{9D8B030D-6E8A-4147-A177-3AD203B41FA5}">
                      <a16:colId xmlns:a16="http://schemas.microsoft.com/office/drawing/2014/main" val="508289462"/>
                    </a:ext>
                  </a:extLst>
                </a:gridCol>
              </a:tblGrid>
              <a:tr h="370840">
                <a:tc>
                  <a:txBody>
                    <a:bodyPr/>
                    <a:lstStyle/>
                    <a:p>
                      <a:r>
                        <a:rPr lang="en-GB" dirty="0"/>
                        <a:t>Question</a:t>
                      </a:r>
                    </a:p>
                  </a:txBody>
                  <a:tcPr/>
                </a:tc>
                <a:tc>
                  <a:txBody>
                    <a:bodyPr/>
                    <a:lstStyle/>
                    <a:p>
                      <a:r>
                        <a:rPr lang="en-GB" dirty="0"/>
                        <a:t>2019</a:t>
                      </a:r>
                    </a:p>
                  </a:txBody>
                  <a:tcPr/>
                </a:tc>
                <a:tc>
                  <a:txBody>
                    <a:bodyPr/>
                    <a:lstStyle/>
                    <a:p>
                      <a:r>
                        <a:rPr lang="en-GB" dirty="0"/>
                        <a:t>2020….2024?</a:t>
                      </a:r>
                    </a:p>
                  </a:txBody>
                  <a:tcPr/>
                </a:tc>
                <a:extLst>
                  <a:ext uri="{0D108BD9-81ED-4DB2-BD59-A6C34878D82A}">
                    <a16:rowId xmlns:a16="http://schemas.microsoft.com/office/drawing/2014/main" val="4158397010"/>
                  </a:ext>
                </a:extLst>
              </a:tr>
              <a:tr h="370840">
                <a:tc>
                  <a:txBody>
                    <a:bodyPr/>
                    <a:lstStyle/>
                    <a:p>
                      <a:r>
                        <a:rPr lang="en-GB" sz="1800" i="1" kern="1200" dirty="0">
                          <a:solidFill>
                            <a:schemeClr val="dk1"/>
                          </a:solidFill>
                          <a:effectLst/>
                          <a:latin typeface="+mn-lt"/>
                          <a:ea typeface="+mn-ea"/>
                          <a:cs typeface="+mn-cs"/>
                        </a:rPr>
                        <a:t>Percentage of staff feeling unwell due to work</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related stress in last 12 months (%)</a:t>
                      </a:r>
                      <a:endParaRPr lang="en-GB" sz="1800" kern="1200" dirty="0">
                        <a:solidFill>
                          <a:schemeClr val="dk1"/>
                        </a:solidFill>
                        <a:effectLst/>
                        <a:latin typeface="+mn-lt"/>
                        <a:ea typeface="+mn-ea"/>
                        <a:cs typeface="+mn-cs"/>
                      </a:endParaRPr>
                    </a:p>
                  </a:txBody>
                  <a:tcPr/>
                </a:tc>
                <a:tc>
                  <a:txBody>
                    <a:bodyPr/>
                    <a:lstStyle/>
                    <a:p>
                      <a:r>
                        <a:rPr lang="en-GB" dirty="0"/>
                        <a:t>47%</a:t>
                      </a:r>
                    </a:p>
                  </a:txBody>
                  <a:tcPr/>
                </a:tc>
                <a:tc>
                  <a:txBody>
                    <a:bodyPr/>
                    <a:lstStyle/>
                    <a:p>
                      <a:endParaRPr lang="en-GB" dirty="0"/>
                    </a:p>
                  </a:txBody>
                  <a:tcPr/>
                </a:tc>
                <a:extLst>
                  <a:ext uri="{0D108BD9-81ED-4DB2-BD59-A6C34878D82A}">
                    <a16:rowId xmlns:a16="http://schemas.microsoft.com/office/drawing/2014/main" val="4154853356"/>
                  </a:ext>
                </a:extLst>
              </a:tr>
              <a:tr h="370840">
                <a:tc>
                  <a:txBody>
                    <a:bodyPr/>
                    <a:lstStyle/>
                    <a:p>
                      <a:r>
                        <a:rPr lang="en-GB" sz="1800" i="1" kern="1200" dirty="0">
                          <a:solidFill>
                            <a:schemeClr val="dk1"/>
                          </a:solidFill>
                          <a:effectLst/>
                          <a:latin typeface="+mn-lt"/>
                          <a:ea typeface="+mn-ea"/>
                          <a:cs typeface="+mn-cs"/>
                        </a:rPr>
                        <a:t>Staff attending work in the last 3</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months feeling unwell because of pressure from</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their manager, colleagues or themselves</a:t>
                      </a:r>
                      <a:endParaRPr lang="en-GB" sz="1800" kern="1200" dirty="0">
                        <a:solidFill>
                          <a:schemeClr val="dk1"/>
                        </a:solidFill>
                        <a:effectLst/>
                        <a:latin typeface="+mn-lt"/>
                        <a:ea typeface="+mn-ea"/>
                        <a:cs typeface="+mn-cs"/>
                      </a:endParaRPr>
                    </a:p>
                  </a:txBody>
                  <a:tcPr/>
                </a:tc>
                <a:tc>
                  <a:txBody>
                    <a:bodyPr/>
                    <a:lstStyle/>
                    <a:p>
                      <a:r>
                        <a:rPr lang="en-GB" dirty="0"/>
                        <a:t>61%</a:t>
                      </a:r>
                    </a:p>
                  </a:txBody>
                  <a:tcPr/>
                </a:tc>
                <a:tc>
                  <a:txBody>
                    <a:bodyPr/>
                    <a:lstStyle/>
                    <a:p>
                      <a:endParaRPr lang="en-GB" dirty="0"/>
                    </a:p>
                  </a:txBody>
                  <a:tcPr/>
                </a:tc>
                <a:extLst>
                  <a:ext uri="{0D108BD9-81ED-4DB2-BD59-A6C34878D82A}">
                    <a16:rowId xmlns:a16="http://schemas.microsoft.com/office/drawing/2014/main" val="7405589"/>
                  </a:ext>
                </a:extLst>
              </a:tr>
              <a:tr h="370840">
                <a:tc>
                  <a:txBody>
                    <a:bodyPr/>
                    <a:lstStyle/>
                    <a:p>
                      <a:r>
                        <a:rPr lang="en-GB" sz="1800" i="1" kern="1200" dirty="0">
                          <a:solidFill>
                            <a:schemeClr val="dk1"/>
                          </a:solidFill>
                          <a:effectLst/>
                          <a:latin typeface="+mn-lt"/>
                          <a:ea typeface="+mn-ea"/>
                          <a:cs typeface="+mn-cs"/>
                        </a:rPr>
                        <a:t>Staff experiencing discrimination</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at work in the last 12 months</a:t>
                      </a:r>
                      <a:endParaRPr lang="en-GB" sz="1800" kern="1200" dirty="0">
                        <a:solidFill>
                          <a:schemeClr val="dk1"/>
                        </a:solidFill>
                        <a:effectLst/>
                        <a:latin typeface="+mn-lt"/>
                        <a:ea typeface="+mn-ea"/>
                        <a:cs typeface="+mn-cs"/>
                      </a:endParaRPr>
                    </a:p>
                  </a:txBody>
                  <a:tcPr/>
                </a:tc>
                <a:tc>
                  <a:txBody>
                    <a:bodyPr/>
                    <a:lstStyle/>
                    <a:p>
                      <a:r>
                        <a:rPr lang="en-GB" dirty="0"/>
                        <a:t>13%</a:t>
                      </a:r>
                    </a:p>
                  </a:txBody>
                  <a:tcPr/>
                </a:tc>
                <a:tc>
                  <a:txBody>
                    <a:bodyPr/>
                    <a:lstStyle/>
                    <a:p>
                      <a:endParaRPr lang="en-GB" dirty="0"/>
                    </a:p>
                  </a:txBody>
                  <a:tcPr/>
                </a:tc>
                <a:extLst>
                  <a:ext uri="{0D108BD9-81ED-4DB2-BD59-A6C34878D82A}">
                    <a16:rowId xmlns:a16="http://schemas.microsoft.com/office/drawing/2014/main" val="4032299669"/>
                  </a:ext>
                </a:extLst>
              </a:tr>
              <a:tr h="370840">
                <a:tc>
                  <a:txBody>
                    <a:bodyPr/>
                    <a:lstStyle/>
                    <a:p>
                      <a:r>
                        <a:rPr lang="en-GB" sz="1800" i="1" kern="1200" dirty="0">
                          <a:solidFill>
                            <a:schemeClr val="dk1"/>
                          </a:solidFill>
                          <a:effectLst/>
                          <a:latin typeface="+mn-lt"/>
                          <a:ea typeface="+mn-ea"/>
                          <a:cs typeface="+mn-cs"/>
                        </a:rPr>
                        <a:t>Staff experiencing physical</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violence from staff in last 12 months</a:t>
                      </a:r>
                      <a:endParaRPr lang="en-GB" sz="1800" kern="1200" dirty="0">
                        <a:solidFill>
                          <a:schemeClr val="dk1"/>
                        </a:solidFill>
                        <a:effectLst/>
                        <a:latin typeface="+mn-lt"/>
                        <a:ea typeface="+mn-ea"/>
                        <a:cs typeface="+mn-cs"/>
                      </a:endParaRPr>
                    </a:p>
                  </a:txBody>
                  <a:tcPr/>
                </a:tc>
                <a:tc>
                  <a:txBody>
                    <a:bodyPr/>
                    <a:lstStyle/>
                    <a:p>
                      <a:r>
                        <a:rPr lang="en-GB" dirty="0"/>
                        <a:t>2%</a:t>
                      </a:r>
                    </a:p>
                  </a:txBody>
                  <a:tcPr/>
                </a:tc>
                <a:tc>
                  <a:txBody>
                    <a:bodyPr/>
                    <a:lstStyle/>
                    <a:p>
                      <a:endParaRPr lang="en-GB" dirty="0"/>
                    </a:p>
                  </a:txBody>
                  <a:tcPr/>
                </a:tc>
                <a:extLst>
                  <a:ext uri="{0D108BD9-81ED-4DB2-BD59-A6C34878D82A}">
                    <a16:rowId xmlns:a16="http://schemas.microsoft.com/office/drawing/2014/main" val="502219165"/>
                  </a:ext>
                </a:extLst>
              </a:tr>
              <a:tr h="370840">
                <a:tc>
                  <a:txBody>
                    <a:bodyPr/>
                    <a:lstStyle/>
                    <a:p>
                      <a:r>
                        <a:rPr lang="en-GB" sz="1800" i="1" kern="1200" dirty="0">
                          <a:solidFill>
                            <a:schemeClr val="dk1"/>
                          </a:solidFill>
                          <a:effectLst/>
                          <a:latin typeface="+mn-lt"/>
                          <a:ea typeface="+mn-ea"/>
                          <a:cs typeface="+mn-cs"/>
                        </a:rPr>
                        <a:t>Staff experiencing harassment,</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bullying or abuse from staff in last 12 months [public]</a:t>
                      </a:r>
                      <a:endParaRPr lang="en-GB" sz="1800" kern="1200" dirty="0">
                        <a:solidFill>
                          <a:schemeClr val="dk1"/>
                        </a:solidFill>
                        <a:effectLst/>
                        <a:latin typeface="+mn-lt"/>
                        <a:ea typeface="+mn-ea"/>
                        <a:cs typeface="+mn-cs"/>
                      </a:endParaRPr>
                    </a:p>
                  </a:txBody>
                  <a:tcPr/>
                </a:tc>
                <a:tc>
                  <a:txBody>
                    <a:bodyPr/>
                    <a:lstStyle/>
                    <a:p>
                      <a:r>
                        <a:rPr lang="en-GB" dirty="0"/>
                        <a:t>28%</a:t>
                      </a:r>
                    </a:p>
                    <a:p>
                      <a:r>
                        <a:rPr lang="en-GB" dirty="0"/>
                        <a:t>[32%]</a:t>
                      </a:r>
                    </a:p>
                  </a:txBody>
                  <a:tcPr/>
                </a:tc>
                <a:tc>
                  <a:txBody>
                    <a:bodyPr/>
                    <a:lstStyle/>
                    <a:p>
                      <a:endParaRPr lang="en-GB" dirty="0"/>
                    </a:p>
                  </a:txBody>
                  <a:tcPr/>
                </a:tc>
                <a:extLst>
                  <a:ext uri="{0D108BD9-81ED-4DB2-BD59-A6C34878D82A}">
                    <a16:rowId xmlns:a16="http://schemas.microsoft.com/office/drawing/2014/main" val="2079081228"/>
                  </a:ext>
                </a:extLst>
              </a:tr>
              <a:tr h="370840">
                <a:tc>
                  <a:txBody>
                    <a:bodyPr/>
                    <a:lstStyle/>
                    <a:p>
                      <a:r>
                        <a:rPr lang="en-GB" sz="1800" i="1" kern="1200" dirty="0">
                          <a:solidFill>
                            <a:schemeClr val="dk1"/>
                          </a:solidFill>
                          <a:effectLst/>
                          <a:latin typeface="+mn-lt"/>
                          <a:ea typeface="+mn-ea"/>
                          <a:cs typeface="+mn-cs"/>
                        </a:rPr>
                        <a:t>Staff witnessing potentially harmful errors, near misses or incidents in last month [reporting error]</a:t>
                      </a:r>
                      <a:endParaRPr lang="en-GB" sz="1800" kern="1200" dirty="0">
                        <a:solidFill>
                          <a:schemeClr val="dk1"/>
                        </a:solidFill>
                        <a:effectLst/>
                        <a:latin typeface="+mn-lt"/>
                        <a:ea typeface="+mn-ea"/>
                        <a:cs typeface="+mn-cs"/>
                      </a:endParaRPr>
                    </a:p>
                  </a:txBody>
                  <a:tcPr/>
                </a:tc>
                <a:tc>
                  <a:txBody>
                    <a:bodyPr/>
                    <a:lstStyle/>
                    <a:p>
                      <a:r>
                        <a:rPr lang="en-GB" dirty="0"/>
                        <a:t>27%</a:t>
                      </a:r>
                    </a:p>
                    <a:p>
                      <a:r>
                        <a:rPr lang="en-GB" dirty="0"/>
                        <a:t>[89%]</a:t>
                      </a:r>
                    </a:p>
                  </a:txBody>
                  <a:tcPr/>
                </a:tc>
                <a:tc>
                  <a:txBody>
                    <a:bodyPr/>
                    <a:lstStyle/>
                    <a:p>
                      <a:endParaRPr lang="en-GB" dirty="0"/>
                    </a:p>
                  </a:txBody>
                  <a:tcPr/>
                </a:tc>
                <a:extLst>
                  <a:ext uri="{0D108BD9-81ED-4DB2-BD59-A6C34878D82A}">
                    <a16:rowId xmlns:a16="http://schemas.microsoft.com/office/drawing/2014/main" val="2298513349"/>
                  </a:ext>
                </a:extLst>
              </a:tr>
              <a:tr h="370840">
                <a:tc>
                  <a:txBody>
                    <a:bodyPr/>
                    <a:lstStyle/>
                    <a:p>
                      <a:r>
                        <a:rPr lang="en-GB" sz="1800" i="1" kern="1200" dirty="0">
                          <a:solidFill>
                            <a:schemeClr val="dk1"/>
                          </a:solidFill>
                          <a:effectLst/>
                          <a:latin typeface="+mn-lt"/>
                          <a:ea typeface="+mn-ea"/>
                          <a:cs typeface="+mn-cs"/>
                        </a:rPr>
                        <a:t>Fairness/effectiveness of reporting procedures for</a:t>
                      </a:r>
                      <a:r>
                        <a:rPr lang="en-GB" sz="1800" i="0"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errors, near misses, incidents</a:t>
                      </a:r>
                      <a:endParaRPr lang="en-GB" sz="1800" kern="1200" dirty="0">
                        <a:solidFill>
                          <a:schemeClr val="dk1"/>
                        </a:solidFill>
                        <a:effectLst/>
                        <a:latin typeface="+mn-lt"/>
                        <a:ea typeface="+mn-ea"/>
                        <a:cs typeface="+mn-cs"/>
                      </a:endParaRPr>
                    </a:p>
                  </a:txBody>
                  <a:tcPr/>
                </a:tc>
                <a:tc>
                  <a:txBody>
                    <a:bodyPr/>
                    <a:lstStyle/>
                    <a:p>
                      <a:r>
                        <a:rPr lang="en-GB" dirty="0"/>
                        <a:t>3.5/5</a:t>
                      </a:r>
                    </a:p>
                  </a:txBody>
                  <a:tcPr/>
                </a:tc>
                <a:tc>
                  <a:txBody>
                    <a:bodyPr/>
                    <a:lstStyle/>
                    <a:p>
                      <a:endParaRPr lang="en-GB" dirty="0"/>
                    </a:p>
                  </a:txBody>
                  <a:tcPr/>
                </a:tc>
                <a:extLst>
                  <a:ext uri="{0D108BD9-81ED-4DB2-BD59-A6C34878D82A}">
                    <a16:rowId xmlns:a16="http://schemas.microsoft.com/office/drawing/2014/main" val="2833125148"/>
                  </a:ext>
                </a:extLst>
              </a:tr>
              <a:tr h="370840">
                <a:tc>
                  <a:txBody>
                    <a:bodyPr/>
                    <a:lstStyle/>
                    <a:p>
                      <a:r>
                        <a:rPr lang="en-GB" sz="1800" i="1" kern="1200" dirty="0">
                          <a:solidFill>
                            <a:schemeClr val="dk1"/>
                          </a:solidFill>
                          <a:effectLst/>
                          <a:latin typeface="+mn-lt"/>
                          <a:ea typeface="+mn-ea"/>
                          <a:cs typeface="+mn-cs"/>
                        </a:rPr>
                        <a:t>Great place to work</a:t>
                      </a:r>
                    </a:p>
                  </a:txBody>
                  <a:tcPr/>
                </a:tc>
                <a:tc>
                  <a:txBody>
                    <a:bodyPr/>
                    <a:lstStyle/>
                    <a:p>
                      <a:r>
                        <a:rPr lang="en-GB" dirty="0"/>
                        <a:t>48%</a:t>
                      </a:r>
                    </a:p>
                  </a:txBody>
                  <a:tcPr/>
                </a:tc>
                <a:tc>
                  <a:txBody>
                    <a:bodyPr/>
                    <a:lstStyle/>
                    <a:p>
                      <a:endParaRPr lang="en-GB" dirty="0"/>
                    </a:p>
                  </a:txBody>
                  <a:tcPr/>
                </a:tc>
                <a:extLst>
                  <a:ext uri="{0D108BD9-81ED-4DB2-BD59-A6C34878D82A}">
                    <a16:rowId xmlns:a16="http://schemas.microsoft.com/office/drawing/2014/main" val="2022821623"/>
                  </a:ext>
                </a:extLst>
              </a:tr>
              <a:tr h="370840">
                <a:tc>
                  <a:txBody>
                    <a:bodyPr/>
                    <a:lstStyle/>
                    <a:p>
                      <a:r>
                        <a:rPr lang="en-GB" sz="1800" i="1" kern="1200" dirty="0">
                          <a:solidFill>
                            <a:schemeClr val="dk1"/>
                          </a:solidFill>
                          <a:effectLst/>
                          <a:latin typeface="+mn-lt"/>
                          <a:ea typeface="+mn-ea"/>
                          <a:cs typeface="+mn-cs"/>
                        </a:rPr>
                        <a:t>Action taken if physically attacked, bullied, harassed or abused effective</a:t>
                      </a:r>
                    </a:p>
                  </a:txBody>
                  <a:tcPr/>
                </a:tc>
                <a:tc>
                  <a:txBody>
                    <a:bodyPr/>
                    <a:lstStyle/>
                    <a:p>
                      <a:r>
                        <a:rPr lang="en-GB" dirty="0"/>
                        <a:t>31%</a:t>
                      </a:r>
                    </a:p>
                  </a:txBody>
                  <a:tcPr/>
                </a:tc>
                <a:tc>
                  <a:txBody>
                    <a:bodyPr/>
                    <a:lstStyle/>
                    <a:p>
                      <a:endParaRPr lang="en-GB" dirty="0"/>
                    </a:p>
                  </a:txBody>
                  <a:tcPr/>
                </a:tc>
                <a:extLst>
                  <a:ext uri="{0D108BD9-81ED-4DB2-BD59-A6C34878D82A}">
                    <a16:rowId xmlns:a16="http://schemas.microsoft.com/office/drawing/2014/main" val="4205169483"/>
                  </a:ext>
                </a:extLst>
              </a:tr>
            </a:tbl>
          </a:graphicData>
        </a:graphic>
      </p:graphicFrame>
      <p:sp>
        <p:nvSpPr>
          <p:cNvPr id="9" name="TextBox 8">
            <a:extLst>
              <a:ext uri="{FF2B5EF4-FFF2-40B4-BE49-F238E27FC236}">
                <a16:creationId xmlns:a16="http://schemas.microsoft.com/office/drawing/2014/main" id="{094901C3-BD42-6D9D-18D6-35E1E61B8998}"/>
              </a:ext>
            </a:extLst>
          </p:cNvPr>
          <p:cNvSpPr txBox="1"/>
          <p:nvPr/>
        </p:nvSpPr>
        <p:spPr>
          <a:xfrm>
            <a:off x="3721678" y="6159500"/>
            <a:ext cx="68695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DH,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2019 HSC Staff Survey – Regional Benchmark Report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August 2019</a:t>
            </a:r>
          </a:p>
        </p:txBody>
      </p:sp>
    </p:spTree>
    <p:extLst>
      <p:ext uri="{BB962C8B-B14F-4D97-AF65-F5344CB8AC3E}">
        <p14:creationId xmlns:p14="http://schemas.microsoft.com/office/powerpoint/2010/main" val="115932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BE04-A265-75EE-1800-4482AFD53101}"/>
              </a:ext>
            </a:extLst>
          </p:cNvPr>
          <p:cNvSpPr>
            <a:spLocks noGrp="1"/>
          </p:cNvSpPr>
          <p:nvPr>
            <p:ph type="title"/>
          </p:nvPr>
        </p:nvSpPr>
        <p:spPr>
          <a:xfrm>
            <a:off x="838200" y="2635590"/>
            <a:ext cx="10515600" cy="1325563"/>
          </a:xfrm>
          <a:solidFill>
            <a:schemeClr val="bg2"/>
          </a:solidFill>
        </p:spPr>
        <p:txBody>
          <a:bodyPr/>
          <a:lstStyle/>
          <a:p>
            <a:pPr algn="ctr"/>
            <a:r>
              <a:rPr lang="en-GB" dirty="0"/>
              <a:t>SO WHAT HAVE WE LEARNED?</a:t>
            </a:r>
          </a:p>
        </p:txBody>
      </p:sp>
    </p:spTree>
    <p:extLst>
      <p:ext uri="{BB962C8B-B14F-4D97-AF65-F5344CB8AC3E}">
        <p14:creationId xmlns:p14="http://schemas.microsoft.com/office/powerpoint/2010/main" val="2353982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4934" y="1105782"/>
            <a:ext cx="7840133" cy="5103926"/>
          </a:xfrm>
          <a:prstGeom prst="rect">
            <a:avLst/>
          </a:prstGeom>
        </p:spPr>
      </p:pic>
      <p:sp>
        <p:nvSpPr>
          <p:cNvPr id="5" name="Rectangle 4"/>
          <p:cNvSpPr/>
          <p:nvPr/>
        </p:nvSpPr>
        <p:spPr>
          <a:xfrm>
            <a:off x="2092232" y="6488668"/>
            <a:ext cx="790946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http://sites.psu.edu/aspsy/2014/11/30/the-importance-of-good-leadership/</a:t>
            </a:r>
          </a:p>
        </p:txBody>
      </p:sp>
      <p:sp>
        <p:nvSpPr>
          <p:cNvPr id="7" name="TextBox 6">
            <a:extLst>
              <a:ext uri="{FF2B5EF4-FFF2-40B4-BE49-F238E27FC236}">
                <a16:creationId xmlns:a16="http://schemas.microsoft.com/office/drawing/2014/main" id="{50F5A6DD-61AC-CC4B-8947-03E034C28DBB}"/>
              </a:ext>
            </a:extLst>
          </p:cNvPr>
          <p:cNvSpPr txBox="1"/>
          <p:nvPr/>
        </p:nvSpPr>
        <p:spPr>
          <a:xfrm>
            <a:off x="0" y="377514"/>
            <a:ext cx="59032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Leadership and system failures</a:t>
            </a:r>
          </a:p>
        </p:txBody>
      </p:sp>
    </p:spTree>
    <p:extLst>
      <p:ext uri="{BB962C8B-B14F-4D97-AF65-F5344CB8AC3E}">
        <p14:creationId xmlns:p14="http://schemas.microsoft.com/office/powerpoint/2010/main" val="258448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F9D7-FBD5-B1A5-69C3-00D2FC39E1F6}"/>
              </a:ext>
            </a:extLst>
          </p:cNvPr>
          <p:cNvSpPr>
            <a:spLocks noGrp="1"/>
          </p:cNvSpPr>
          <p:nvPr>
            <p:ph type="title"/>
          </p:nvPr>
        </p:nvSpPr>
        <p:spPr/>
        <p:txBody>
          <a:bodyPr/>
          <a:lstStyle/>
          <a:p>
            <a:r>
              <a:rPr lang="en-GB" dirty="0"/>
              <a:t>The need to confront reality</a:t>
            </a:r>
          </a:p>
        </p:txBody>
      </p:sp>
      <p:sp>
        <p:nvSpPr>
          <p:cNvPr id="3" name="Content Placeholder 2">
            <a:extLst>
              <a:ext uri="{FF2B5EF4-FFF2-40B4-BE49-F238E27FC236}">
                <a16:creationId xmlns:a16="http://schemas.microsoft.com/office/drawing/2014/main" id="{954D9E3A-E742-FFF4-8782-8589E73E26EB}"/>
              </a:ext>
            </a:extLst>
          </p:cNvPr>
          <p:cNvSpPr>
            <a:spLocks noGrp="1"/>
          </p:cNvSpPr>
          <p:nvPr>
            <p:ph idx="1"/>
          </p:nvPr>
        </p:nvSpPr>
        <p:spPr/>
        <p:txBody>
          <a:bodyPr/>
          <a:lstStyle/>
          <a:p>
            <a:r>
              <a:rPr lang="en-GB" dirty="0"/>
              <a:t>Leaders know what is happening all the way to the front line</a:t>
            </a:r>
          </a:p>
          <a:p>
            <a:r>
              <a:rPr lang="en-GB" dirty="0"/>
              <a:t>Leaders embrace and do not deny the objective truth</a:t>
            </a:r>
          </a:p>
          <a:p>
            <a:r>
              <a:rPr lang="en-GB" dirty="0"/>
              <a:t>Leaders ensure those with discomfiting concerns are heard and protected</a:t>
            </a:r>
          </a:p>
          <a:p>
            <a:r>
              <a:rPr lang="en-GB" dirty="0"/>
              <a:t>Leaders facilitate identification solutions to the problems, learning from failure as well as success, and review effectiveness - no solution is likely to be permanent</a:t>
            </a:r>
          </a:p>
          <a:p>
            <a:r>
              <a:rPr lang="en-GB" dirty="0"/>
              <a:t>In all they do leaders prioritise the effect on those they serve – public but also staff - and promote the organisation’s values</a:t>
            </a:r>
          </a:p>
          <a:p>
            <a:pPr marL="0" indent="0">
              <a:buNone/>
            </a:pPr>
            <a:endParaRPr lang="en-GB" dirty="0"/>
          </a:p>
        </p:txBody>
      </p:sp>
    </p:spTree>
    <p:extLst>
      <p:ext uri="{BB962C8B-B14F-4D97-AF65-F5344CB8AC3E}">
        <p14:creationId xmlns:p14="http://schemas.microsoft.com/office/powerpoint/2010/main" val="233060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38203"/>
            <a:ext cx="6446520" cy="936104"/>
          </a:xfrm>
        </p:spPr>
        <p:txBody>
          <a:bodyPr>
            <a:normAutofit fontScale="90000"/>
          </a:bodyPr>
          <a:lstStyle/>
          <a:p>
            <a:pPr eaLnBrk="1" hangingPunct="1"/>
            <a:r>
              <a:rPr lang="en-GB" sz="4000" dirty="0"/>
              <a:t>The reality for patients at Stafford</a:t>
            </a:r>
            <a:endParaRPr lang="en-GB" sz="3200" dirty="0"/>
          </a:p>
        </p:txBody>
      </p:sp>
      <p:sp>
        <p:nvSpPr>
          <p:cNvPr id="3" name="Content Placeholder 2"/>
          <p:cNvSpPr>
            <a:spLocks noGrp="1"/>
          </p:cNvSpPr>
          <p:nvPr>
            <p:ph idx="1"/>
          </p:nvPr>
        </p:nvSpPr>
        <p:spPr>
          <a:xfrm>
            <a:off x="198718" y="1535104"/>
            <a:ext cx="11155082" cy="5186371"/>
          </a:xfrm>
          <a:solidFill>
            <a:schemeClr val="tx1">
              <a:lumMod val="50000"/>
              <a:lumOff val="50000"/>
            </a:schemeClr>
          </a:solidFill>
        </p:spPr>
        <p:txBody>
          <a:bodyPr>
            <a:noAutofit/>
          </a:bodyPr>
          <a:lstStyle/>
          <a:p>
            <a:pPr marL="274320" indent="-274320">
              <a:buClr>
                <a:schemeClr val="accent3"/>
              </a:buClr>
              <a:buNone/>
              <a:defRPr/>
            </a:pPr>
            <a:r>
              <a:rPr lang="en-GB" sz="3200" i="1" dirty="0">
                <a:ln>
                  <a:solidFill>
                    <a:schemeClr val="bg1">
                      <a:lumMod val="95000"/>
                      <a:lumOff val="5000"/>
                    </a:schemeClr>
                  </a:solidFill>
                </a:ln>
                <a:solidFill>
                  <a:schemeClr val="bg1"/>
                </a:solidFill>
              </a:rPr>
              <a:t>The daughter-in-law of a 96 year old patient</a:t>
            </a:r>
          </a:p>
          <a:p>
            <a:pPr marL="274320" indent="-274320">
              <a:buClr>
                <a:schemeClr val="accent3"/>
              </a:buClr>
              <a:buNone/>
              <a:defRPr/>
            </a:pPr>
            <a:r>
              <a:rPr lang="en-GB" sz="3200" dirty="0">
                <a:ln>
                  <a:solidFill>
                    <a:schemeClr val="bg1">
                      <a:lumMod val="95000"/>
                      <a:lumOff val="5000"/>
                    </a:schemeClr>
                  </a:solidFill>
                </a:ln>
                <a:solidFill>
                  <a:schemeClr val="bg1"/>
                </a:solidFill>
              </a:rPr>
              <a:t>	We got there about 10 o’clock and I could not believe my eyes. The door was wide open. There were people walking past. Mum was in bed with the cot sides up and she hadn’t got a stitch of clothing on. I mean, she would have been horrified. She was completely naked and if I said covered in faeces, she was. It was everywhere. It was in her hair, her eyes, her nails, her hands and on all the cot side, so she had obviously been trying to lift her herself up or move about, because the bed was covered and it was literally everywhere and it was dried. It would have been there a long time, it wasn’t new</a:t>
            </a:r>
            <a:r>
              <a:rPr lang="en-GB" sz="3200" i="1" dirty="0">
                <a:ln>
                  <a:solidFill>
                    <a:schemeClr val="bg1">
                      <a:lumMod val="95000"/>
                      <a:lumOff val="5000"/>
                    </a:schemeClr>
                  </a:solidFill>
                </a:ln>
                <a:solidFill>
                  <a:schemeClr val="bg1"/>
                </a:solidFill>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2B31A-0D5D-46AE-BDE1-2D32A24686E1}"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693398" y="5870575"/>
            <a:ext cx="7827659" cy="3778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DBF5F9">
                    <a:shade val="90000"/>
                  </a:srgbClr>
                </a:solidFill>
                <a:effectLst/>
                <a:uLnTx/>
                <a:uFillTx/>
                <a:latin typeface="Calibri" panose="020F0502020204030204"/>
                <a:ea typeface="+mn-ea"/>
                <a:cs typeface="+mn-cs"/>
              </a:rPr>
              <a:t>© 2015 Sir Robert Francis QC</a:t>
            </a:r>
          </a:p>
        </p:txBody>
      </p:sp>
      <p:pic>
        <p:nvPicPr>
          <p:cNvPr id="6" name="Picture 2">
            <a:extLst>
              <a:ext uri="{FF2B5EF4-FFF2-40B4-BE49-F238E27FC236}">
                <a16:creationId xmlns:a16="http://schemas.microsoft.com/office/drawing/2014/main" id="{717E6650-2F25-EF48-890B-953986EDC225}"/>
              </a:ext>
            </a:extLst>
          </p:cNvPr>
          <p:cNvPicPr>
            <a:picLocks noChangeAspect="1" noChangeArrowheads="1"/>
          </p:cNvPicPr>
          <p:nvPr/>
        </p:nvPicPr>
        <p:blipFill>
          <a:blip r:embed="rId3" cstate="print"/>
          <a:srcRect/>
          <a:stretch>
            <a:fillRect/>
          </a:stretch>
        </p:blipFill>
        <p:spPr bwMode="auto">
          <a:xfrm>
            <a:off x="9228667" y="-1"/>
            <a:ext cx="2963333" cy="1777755"/>
          </a:xfrm>
          <a:prstGeom prst="rect">
            <a:avLst/>
          </a:prstGeom>
          <a:noFill/>
          <a:ln w="9525">
            <a:noFill/>
            <a:miter lim="800000"/>
            <a:headEnd/>
            <a:tailEnd/>
          </a:ln>
        </p:spPr>
      </p:pic>
    </p:spTree>
    <p:extLst>
      <p:ext uri="{BB962C8B-B14F-4D97-AF65-F5344CB8AC3E}">
        <p14:creationId xmlns:p14="http://schemas.microsoft.com/office/powerpoint/2010/main" val="397454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219" y="186442"/>
            <a:ext cx="7274989" cy="910837"/>
          </a:xfrm>
        </p:spPr>
        <p:txBody>
          <a:bodyPr anchor="t" anchorCtr="0">
            <a:normAutofit/>
          </a:bodyPr>
          <a:lstStyle/>
          <a:p>
            <a:r>
              <a:rPr lang="en-GB" sz="3200" dirty="0"/>
              <a:t>The reality for staff…</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7EF4D-2355-4149-B882-1B1D4079C93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0" y="1397111"/>
            <a:ext cx="12191999" cy="480131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 threats were made, both directly and  indirectly, friends of … the other sisters would  make threats to me.  People were very often coming up to me … to, I quote "watch my back</a:t>
            </a: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 …"Oh, you shouldn't have done this, you shouldn't have spoken out". And </a:t>
            </a: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then physical threats were made </a:t>
            </a: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in terms of people saying that I needed to …</a:t>
            </a: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watch myself while I was walking to my …</a:t>
            </a: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People saying that they know where I live</a:t>
            </a: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At night [I] would have to have either my mum or my dad or my husband come and collect me from work because I was too afraid to walk to my car in the dark on my own.</a:t>
            </a:r>
            <a:endPar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03812" y="6548232"/>
            <a:ext cx="684488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Evidence of Helene Donnelly OBE at Public Inquiry</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8701" y="0"/>
            <a:ext cx="1562080" cy="973550"/>
          </a:xfrm>
          <a:prstGeom prst="rect">
            <a:avLst/>
          </a:prstGeom>
        </p:spPr>
      </p:pic>
      <p:sp>
        <p:nvSpPr>
          <p:cNvPr id="10" name="TextBox 9"/>
          <p:cNvSpPr txBox="1"/>
          <p:nvPr/>
        </p:nvSpPr>
        <p:spPr>
          <a:xfrm>
            <a:off x="10115773" y="1070137"/>
            <a:ext cx="20762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www.telegraph.co.uk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5930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EA6A39-41FA-8592-D77B-C63456941CA1}"/>
              </a:ext>
            </a:extLst>
          </p:cNvPr>
          <p:cNvPicPr>
            <a:picLocks noChangeAspect="1"/>
          </p:cNvPicPr>
          <p:nvPr/>
        </p:nvPicPr>
        <p:blipFill>
          <a:blip r:embed="rId2"/>
          <a:stretch>
            <a:fillRect/>
          </a:stretch>
        </p:blipFill>
        <p:spPr>
          <a:xfrm>
            <a:off x="1002079" y="1"/>
            <a:ext cx="10193587" cy="5703682"/>
          </a:xfrm>
          <a:prstGeom prst="rect">
            <a:avLst/>
          </a:prstGeom>
        </p:spPr>
      </p:pic>
    </p:spTree>
    <p:extLst>
      <p:ext uri="{BB962C8B-B14F-4D97-AF65-F5344CB8AC3E}">
        <p14:creationId xmlns:p14="http://schemas.microsoft.com/office/powerpoint/2010/main" val="26633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39500" cy="1325563"/>
          </a:xfrm>
        </p:spPr>
        <p:txBody>
          <a:bodyPr>
            <a:normAutofit/>
          </a:bodyPr>
          <a:lstStyle/>
          <a:p>
            <a:r>
              <a:rPr lang="en-US" dirty="0"/>
              <a:t>Concerns ignored</a:t>
            </a:r>
          </a:p>
        </p:txBody>
      </p:sp>
      <p:sp>
        <p:nvSpPr>
          <p:cNvPr id="3" name="Content Placeholder 2"/>
          <p:cNvSpPr>
            <a:spLocks noGrp="1"/>
          </p:cNvSpPr>
          <p:nvPr>
            <p:ph idx="1"/>
          </p:nvPr>
        </p:nvSpPr>
        <p:spPr>
          <a:xfrm>
            <a:off x="2526354" y="1325563"/>
            <a:ext cx="8713146" cy="5548573"/>
          </a:xfrm>
          <a:solidFill>
            <a:schemeClr val="tx1">
              <a:lumMod val="85000"/>
            </a:schemeClr>
          </a:solidFill>
        </p:spPr>
        <p:txBody>
          <a:bodyPr>
            <a:normAutofit fontScale="70000" lnSpcReduction="20000"/>
          </a:bodyPr>
          <a:lstStyle/>
          <a:p>
            <a:pPr>
              <a:buClr>
                <a:schemeClr val="bg1"/>
              </a:buClr>
              <a:buFont typeface="Wingdings" charset="2"/>
              <a:buChar char="§"/>
            </a:pPr>
            <a:endParaRPr lang="en-US" sz="2800" b="1" dirty="0">
              <a:solidFill>
                <a:schemeClr val="bg1"/>
              </a:solidFill>
              <a:latin typeface="+mj-lt"/>
            </a:endParaRPr>
          </a:p>
          <a:p>
            <a:pPr>
              <a:buClr>
                <a:schemeClr val="bg1"/>
              </a:buClr>
              <a:buFont typeface="Wingdings" charset="2"/>
              <a:buChar char="§"/>
            </a:pPr>
            <a:r>
              <a:rPr lang="en-US" sz="3800" b="1" dirty="0">
                <a:solidFill>
                  <a:schemeClr val="bg1"/>
                </a:solidFill>
                <a:latin typeface="+mj-lt"/>
              </a:rPr>
              <a:t>Mortality figures suggest hospital national outlier</a:t>
            </a:r>
            <a:r>
              <a:rPr lang="en-US" sz="2800" b="1" dirty="0">
                <a:solidFill>
                  <a:schemeClr val="bg1"/>
                </a:solidFill>
                <a:latin typeface="+mj-lt"/>
              </a:rPr>
              <a:t> </a:t>
            </a:r>
          </a:p>
          <a:p>
            <a:pPr lvl="1">
              <a:buClr>
                <a:schemeClr val="bg1"/>
              </a:buClr>
              <a:buFont typeface="Wingdings" charset="2"/>
              <a:buChar char="§"/>
            </a:pPr>
            <a:r>
              <a:rPr lang="en-US" sz="3300" b="1" dirty="0">
                <a:solidFill>
                  <a:schemeClr val="bg1"/>
                </a:solidFill>
                <a:latin typeface="+mj-lt"/>
              </a:rPr>
              <a:t>400 to 1200 more deaths than expected between 2005-2008</a:t>
            </a:r>
          </a:p>
          <a:p>
            <a:pPr>
              <a:buClr>
                <a:schemeClr val="bg1"/>
              </a:buClr>
              <a:buFont typeface="Wingdings" charset="2"/>
              <a:buChar char="§"/>
            </a:pPr>
            <a:r>
              <a:rPr lang="en-US" sz="3800" b="1" dirty="0">
                <a:solidFill>
                  <a:schemeClr val="bg1"/>
                </a:solidFill>
                <a:latin typeface="+mj-lt"/>
              </a:rPr>
              <a:t>Patient and family concerns ignored</a:t>
            </a:r>
          </a:p>
          <a:p>
            <a:pPr>
              <a:buClr>
                <a:schemeClr val="bg1"/>
              </a:buClr>
              <a:buFont typeface="Wingdings" charset="2"/>
              <a:buChar char="§"/>
            </a:pPr>
            <a:r>
              <a:rPr lang="en-US" sz="3800" b="1" dirty="0">
                <a:solidFill>
                  <a:schemeClr val="bg1"/>
                </a:solidFill>
                <a:latin typeface="+mj-lt"/>
              </a:rPr>
              <a:t>Incident reports, investigations &amp; staff concerns ignored</a:t>
            </a:r>
          </a:p>
          <a:p>
            <a:pPr>
              <a:buClr>
                <a:schemeClr val="bg1"/>
              </a:buClr>
              <a:buFont typeface="Wingdings" charset="2"/>
              <a:buChar char="§"/>
            </a:pPr>
            <a:r>
              <a:rPr lang="en-US" sz="3800" b="1" dirty="0">
                <a:solidFill>
                  <a:schemeClr val="bg1"/>
                </a:solidFill>
                <a:latin typeface="+mj-lt"/>
              </a:rPr>
              <a:t>Whistleblowers victimised</a:t>
            </a:r>
          </a:p>
          <a:p>
            <a:pPr>
              <a:buClr>
                <a:schemeClr val="bg1"/>
              </a:buClr>
              <a:buFont typeface="Wingdings" charset="2"/>
              <a:buChar char="§"/>
            </a:pPr>
            <a:r>
              <a:rPr lang="en-US" sz="3800" b="1" dirty="0">
                <a:solidFill>
                  <a:schemeClr val="bg1"/>
                </a:solidFill>
                <a:latin typeface="+mj-lt"/>
              </a:rPr>
              <a:t>Transparency and candour discouraged</a:t>
            </a:r>
          </a:p>
          <a:p>
            <a:pPr>
              <a:buClr>
                <a:schemeClr val="bg1"/>
              </a:buClr>
              <a:buFont typeface="Wingdings" charset="2"/>
              <a:buChar char="§"/>
            </a:pPr>
            <a:r>
              <a:rPr lang="en-US" sz="3800" b="1" dirty="0">
                <a:solidFill>
                  <a:schemeClr val="bg1"/>
                </a:solidFill>
                <a:latin typeface="+mj-lt"/>
              </a:rPr>
              <a:t>Cost:</a:t>
            </a:r>
          </a:p>
          <a:p>
            <a:pPr lvl="1">
              <a:buClr>
                <a:schemeClr val="bg1"/>
              </a:buClr>
              <a:buFont typeface="Wingdings" charset="2"/>
              <a:buChar char="§"/>
            </a:pPr>
            <a:r>
              <a:rPr lang="en-US" sz="3300" b="1" dirty="0">
                <a:solidFill>
                  <a:schemeClr val="bg1"/>
                </a:solidFill>
                <a:latin typeface="+mj-lt"/>
              </a:rPr>
              <a:t>Unresolved grievance and bereavement for patients and families</a:t>
            </a:r>
          </a:p>
          <a:p>
            <a:pPr lvl="1">
              <a:buClr>
                <a:schemeClr val="bg1"/>
              </a:buClr>
              <a:buFont typeface="Wingdings" charset="2"/>
              <a:buChar char="§"/>
            </a:pPr>
            <a:r>
              <a:rPr lang="en-US" sz="3300" b="1" dirty="0">
                <a:solidFill>
                  <a:schemeClr val="bg1"/>
                </a:solidFill>
                <a:latin typeface="+mj-lt"/>
              </a:rPr>
              <a:t>Decimated staff morale and organisation reputation</a:t>
            </a:r>
          </a:p>
          <a:p>
            <a:pPr lvl="1">
              <a:buClr>
                <a:schemeClr val="bg1"/>
              </a:buClr>
              <a:buFont typeface="Wingdings" charset="2"/>
              <a:buChar char="§"/>
            </a:pPr>
            <a:r>
              <a:rPr lang="en-US" sz="3300" b="1" dirty="0">
                <a:solidFill>
                  <a:schemeClr val="bg1"/>
                </a:solidFill>
                <a:latin typeface="+mj-lt"/>
              </a:rPr>
              <a:t>Loss of careers and health</a:t>
            </a:r>
          </a:p>
          <a:p>
            <a:pPr lvl="1">
              <a:buClr>
                <a:schemeClr val="bg1"/>
              </a:buClr>
              <a:buFont typeface="Wingdings" charset="2"/>
              <a:buChar char="§"/>
            </a:pPr>
            <a:r>
              <a:rPr lang="en-US" sz="3300" b="1" dirty="0">
                <a:solidFill>
                  <a:schemeClr val="bg1"/>
                </a:solidFill>
                <a:latin typeface="+mj-lt"/>
              </a:rPr>
              <a:t>Loss of services for community</a:t>
            </a:r>
          </a:p>
          <a:p>
            <a:pPr lvl="1">
              <a:buClr>
                <a:schemeClr val="bg1"/>
              </a:buClr>
              <a:buFont typeface="Wingdings" charset="2"/>
              <a:buChar char="§"/>
            </a:pPr>
            <a:r>
              <a:rPr lang="en-US" sz="3300" b="1" dirty="0">
                <a:solidFill>
                  <a:schemeClr val="bg1"/>
                </a:solidFill>
                <a:latin typeface="+mj-lt"/>
              </a:rPr>
              <a:t>Disrupted or ruined lives for leaders and whistleblowers</a:t>
            </a:r>
          </a:p>
          <a:p>
            <a:pPr lvl="1">
              <a:buClr>
                <a:schemeClr val="bg1"/>
              </a:buClr>
              <a:buFont typeface="Wingdings" charset="2"/>
              <a:buChar char="§"/>
            </a:pPr>
            <a:r>
              <a:rPr lang="en-US" sz="3300" b="1" dirty="0">
                <a:solidFill>
                  <a:schemeClr val="bg1"/>
                </a:solidFill>
                <a:latin typeface="+mj-lt"/>
              </a:rPr>
              <a:t>Inquiry £13,684,100</a:t>
            </a:r>
          </a:p>
          <a:p>
            <a:pPr lvl="1">
              <a:buClr>
                <a:schemeClr val="bg1"/>
              </a:buClr>
              <a:buFont typeface="Wingdings" charset="2"/>
              <a:buChar char="§"/>
            </a:pPr>
            <a:r>
              <a:rPr lang="en-US" sz="3300" b="1" dirty="0">
                <a:solidFill>
                  <a:schemeClr val="bg1"/>
                </a:solidFill>
                <a:latin typeface="+mj-lt"/>
              </a:rPr>
              <a:t>Damages and litigation</a:t>
            </a:r>
            <a:endParaRPr lang="en-US" sz="3300" b="1"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3" cstate="print"/>
          <a:srcRect/>
          <a:stretch>
            <a:fillRect/>
          </a:stretch>
        </p:blipFill>
        <p:spPr bwMode="auto">
          <a:xfrm>
            <a:off x="344058" y="1509130"/>
            <a:ext cx="1943751" cy="1462670"/>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9286" y="3155367"/>
            <a:ext cx="2247796" cy="1348492"/>
          </a:xfrm>
          <a:prstGeom prst="rect">
            <a:avLst/>
          </a:prstGeom>
          <a:noFill/>
          <a:ln w="9525">
            <a:noFill/>
            <a:miter lim="800000"/>
            <a:headEnd/>
            <a:tailEnd/>
          </a:ln>
        </p:spPr>
      </p:pic>
      <p:pic>
        <p:nvPicPr>
          <p:cNvPr id="7" name="Picture 6">
            <a:extLst>
              <a:ext uri="{FF2B5EF4-FFF2-40B4-BE49-F238E27FC236}">
                <a16:creationId xmlns:a16="http://schemas.microsoft.com/office/drawing/2014/main" id="{7A4A46F5-1094-794D-A819-6D1C961E17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868" y="4779122"/>
            <a:ext cx="873726" cy="1312977"/>
          </a:xfrm>
          <a:prstGeom prst="rect">
            <a:avLst/>
          </a:prstGeom>
        </p:spPr>
      </p:pic>
    </p:spTree>
    <p:extLst>
      <p:ext uri="{BB962C8B-B14F-4D97-AF65-F5344CB8AC3E}">
        <p14:creationId xmlns:p14="http://schemas.microsoft.com/office/powerpoint/2010/main" val="225046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40760" cy="648072"/>
          </a:xfrm>
        </p:spPr>
        <p:txBody>
          <a:bodyPr>
            <a:normAutofit/>
          </a:bodyPr>
          <a:lstStyle/>
          <a:p>
            <a:r>
              <a:rPr lang="en-GB" sz="2800" dirty="0"/>
              <a:t>An empathy gap…</a:t>
            </a:r>
          </a:p>
        </p:txBody>
      </p:sp>
      <p:pic>
        <p:nvPicPr>
          <p:cNvPr id="1843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7808" y="908720"/>
            <a:ext cx="6048672" cy="780290"/>
          </a:xfrm>
          <a:prstGeom prst="rect">
            <a:avLst/>
          </a:prstGeom>
          <a:noFill/>
          <a:ln w="9525">
            <a:noFill/>
            <a:miter lim="800000"/>
            <a:headEnd/>
            <a:tailEnd/>
          </a:ln>
        </p:spPr>
      </p:pic>
      <p:pic>
        <p:nvPicPr>
          <p:cNvPr id="1843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75520" y="1772816"/>
            <a:ext cx="8604448" cy="1475454"/>
          </a:xfrm>
          <a:prstGeom prst="rect">
            <a:avLst/>
          </a:prstGeom>
          <a:noFill/>
          <a:ln w="9525">
            <a:noFill/>
            <a:miter lim="800000"/>
            <a:headEnd/>
            <a:tailEnd/>
          </a:ln>
        </p:spPr>
      </p:pic>
      <p:pic>
        <p:nvPicPr>
          <p:cNvPr id="1843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19536" y="3356992"/>
            <a:ext cx="8352928" cy="1529212"/>
          </a:xfrm>
          <a:prstGeom prst="rect">
            <a:avLst/>
          </a:prstGeom>
          <a:noFill/>
          <a:ln w="9525">
            <a:noFill/>
            <a:miter lim="800000"/>
            <a:headEnd/>
            <a:tailEnd/>
          </a:ln>
        </p:spPr>
      </p:pic>
      <p:pic>
        <p:nvPicPr>
          <p:cNvPr id="18437"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67608" y="5013177"/>
            <a:ext cx="2160240" cy="128397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C8845-8A50-3B44-B0DF-2FC0817C1D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124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047"/>
          </a:xfrm>
        </p:spPr>
        <p:txBody>
          <a:bodyPr>
            <a:normAutofit/>
          </a:bodyPr>
          <a:lstStyle/>
          <a:p>
            <a:r>
              <a:rPr lang="en-US" sz="3200" dirty="0"/>
              <a:t>Leadership self-deception</a:t>
            </a:r>
          </a:p>
        </p:txBody>
      </p:sp>
      <p:sp>
        <p:nvSpPr>
          <p:cNvPr id="5" name="TextBox 4"/>
          <p:cNvSpPr txBox="1"/>
          <p:nvPr/>
        </p:nvSpPr>
        <p:spPr>
          <a:xfrm>
            <a:off x="116015" y="3719773"/>
            <a:ext cx="7419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Martin Yeates, Chief Executive Mid Staffordshire NHS Foundation Trust</a:t>
            </a:r>
          </a:p>
        </p:txBody>
      </p:sp>
      <p:sp>
        <p:nvSpPr>
          <p:cNvPr id="7" name="Rectangle 6"/>
          <p:cNvSpPr/>
          <p:nvPr/>
        </p:nvSpPr>
        <p:spPr>
          <a:xfrm>
            <a:off x="68978" y="1126513"/>
            <a:ext cx="8074769" cy="2462213"/>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Open Sans" charset="0"/>
                <a:ea typeface="+mn-ea"/>
                <a:cs typeface="+mn-cs"/>
              </a:rPr>
              <a:t>Birmingham Post  </a:t>
            </a:r>
            <a:r>
              <a:rPr kumimoji="0" lang="en-US" sz="2200" b="1" i="1" u="sng" strike="noStrike" kern="1200" cap="none" spc="0" normalizeH="0" baseline="0" noProof="0" dirty="0">
                <a:ln>
                  <a:noFill/>
                </a:ln>
                <a:solidFill>
                  <a:prstClr val="white"/>
                </a:solidFill>
                <a:effectLst/>
                <a:uLnTx/>
                <a:uFillTx/>
                <a:latin typeface="Open Sans" charset="0"/>
                <a:ea typeface="+mn-ea"/>
                <a:cs typeface="+mn-cs"/>
              </a:rPr>
              <a:t>11 Feb 2008</a:t>
            </a:r>
            <a:endParaRPr kumimoji="0" lang="en-US" sz="2200" b="1" i="1"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a:ea typeface="+mn-ea"/>
                <a:cs typeface="+mn-cs"/>
              </a:rPr>
              <a:t>“This is the healthcare equivalent of promotion to the premier league and heralds an exciting new era for our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a:ea typeface="+mn-ea"/>
                <a:cs typeface="+mn-cs"/>
              </a:rPr>
              <a:t>"And today, after a rigorous process to check on our financial stability and our arrangements for ensuring the quality and safety of our healthcare, I am delighted to say 'we did it!'”</a:t>
            </a:r>
          </a:p>
        </p:txBody>
      </p:sp>
      <p:sp>
        <p:nvSpPr>
          <p:cNvPr id="3" name="TextBox 2"/>
          <p:cNvSpPr txBox="1"/>
          <p:nvPr/>
        </p:nvSpPr>
        <p:spPr>
          <a:xfrm>
            <a:off x="8545053" y="1187830"/>
            <a:ext cx="3646947" cy="166199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[The trust has] “no problem with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Statement by Director of Nursing to Monitor [regulator]</a:t>
            </a:r>
          </a:p>
        </p:txBody>
      </p:sp>
      <p:sp>
        <p:nvSpPr>
          <p:cNvPr id="9" name="TextBox 8"/>
          <p:cNvSpPr txBox="1"/>
          <p:nvPr/>
        </p:nvSpPr>
        <p:spPr>
          <a:xfrm>
            <a:off x="8545053" y="2981109"/>
            <a:ext cx="34786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Dr Helen Moss, Director of Nursing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Mid-Staffordshire NHS Foundation Trust. MSPI report §4.447</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008AB9-1FCA-3443-8DCB-2998F3AB8CE9}"/>
              </a:ext>
            </a:extLst>
          </p:cNvPr>
          <p:cNvSpPr txBox="1"/>
          <p:nvPr/>
        </p:nvSpPr>
        <p:spPr>
          <a:xfrm>
            <a:off x="116015" y="4220152"/>
            <a:ext cx="11767422" cy="2400657"/>
          </a:xfrm>
          <a:prstGeom prst="rect">
            <a:avLst/>
          </a:prstGeom>
          <a:solidFill>
            <a:schemeClr val="bg1">
              <a:lumMod val="65000"/>
              <a:lumOff val="35000"/>
            </a:schemeClr>
          </a:solidFill>
          <a:ln w="762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The Board </a:t>
            </a:r>
            <a:r>
              <a:rPr kumimoji="0" lang="en-GB" sz="2200" b="1" i="1" u="none" strike="noStrike" kern="1200" cap="none" spc="0" normalizeH="0" baseline="0" noProof="0" dirty="0">
                <a:ln>
                  <a:noFill/>
                </a:ln>
                <a:solidFill>
                  <a:prstClr val="black"/>
                </a:solidFill>
                <a:effectLst/>
                <a:uLnTx/>
                <a:uFillTx/>
                <a:latin typeface="Calibri" panose="020F0502020204030204"/>
                <a:ea typeface="+mn-ea"/>
                <a:cs typeface="+mn-cs"/>
              </a:rPr>
              <a:t>agreed</a:t>
            </a: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 it should be authorised as an NHS Foundation Trust. The Board was </a:t>
            </a:r>
            <a:r>
              <a:rPr kumimoji="0" lang="en-GB" sz="2200" b="1" i="1" u="none" strike="noStrike" kern="1200" cap="none" spc="0" normalizeH="0" baseline="0" noProof="0" dirty="0">
                <a:ln>
                  <a:noFill/>
                </a:ln>
                <a:solidFill>
                  <a:prstClr val="black"/>
                </a:solidFill>
                <a:effectLst/>
                <a:uLnTx/>
                <a:uFillTx/>
                <a:latin typeface="Calibri" panose="020F0502020204030204"/>
                <a:ea typeface="+mn-ea"/>
                <a:cs typeface="+mn-cs"/>
              </a:rPr>
              <a:t>concerned</a:t>
            </a: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 about the longer term financial challenges which the Trust may face, the Trust’s failure to deliver the thrombolysis target in the first two quarters of 2007/08 and the A&amp;E standard in December and its current failure to meet its MRSA trajectory. </a:t>
            </a:r>
            <a:r>
              <a:rPr kumimoji="0" lang="en-GB" sz="2200" b="1" i="1" u="none" strike="noStrike" kern="1200" cap="none" spc="0" normalizeH="0" baseline="0" noProof="0" dirty="0">
                <a:ln>
                  <a:noFill/>
                </a:ln>
                <a:solidFill>
                  <a:prstClr val="black"/>
                </a:solidFill>
                <a:effectLst/>
                <a:uLnTx/>
                <a:uFillTx/>
                <a:latin typeface="Calibri" panose="020F0502020204030204"/>
                <a:ea typeface="+mn-ea"/>
                <a:cs typeface="+mn-cs"/>
              </a:rPr>
              <a:t>A letter should be sent </a:t>
            </a: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highlighting Monitor’s concerns in these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Monitor Board minute 30 January 2008: MSPI Report §4.466</a:t>
            </a:r>
          </a:p>
        </p:txBody>
      </p:sp>
    </p:spTree>
    <p:extLst>
      <p:ext uri="{BB962C8B-B14F-4D97-AF65-F5344CB8AC3E}">
        <p14:creationId xmlns:p14="http://schemas.microsoft.com/office/powerpoint/2010/main" val="1360066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12"/>
            <a:ext cx="10131425" cy="1240300"/>
          </a:xfrm>
        </p:spPr>
        <p:txBody>
          <a:bodyPr/>
          <a:lstStyle/>
          <a:p>
            <a:r>
              <a:rPr lang="en-US" dirty="0"/>
              <a:t> When leaders do not listen</a:t>
            </a:r>
          </a:p>
        </p:txBody>
      </p:sp>
      <p:sp>
        <p:nvSpPr>
          <p:cNvPr id="3" name="Content Placeholder 2"/>
          <p:cNvSpPr>
            <a:spLocks noGrp="1"/>
          </p:cNvSpPr>
          <p:nvPr>
            <p:ph idx="1"/>
          </p:nvPr>
        </p:nvSpPr>
        <p:spPr>
          <a:xfrm>
            <a:off x="573507" y="1299411"/>
            <a:ext cx="11233482" cy="5438273"/>
          </a:xfrm>
          <a:solidFill>
            <a:schemeClr val="accent1">
              <a:lumMod val="40000"/>
              <a:lumOff val="60000"/>
            </a:schemeClr>
          </a:solidFill>
        </p:spPr>
        <p:txBody>
          <a:bodyPr>
            <a:normAutofit fontScale="70000" lnSpcReduction="20000"/>
          </a:bodyPr>
          <a:lstStyle/>
          <a:p>
            <a:r>
              <a:rPr lang="en-US" sz="4600" dirty="0"/>
              <a:t>RISK is hidden</a:t>
            </a:r>
          </a:p>
          <a:p>
            <a:endParaRPr lang="en-US" sz="4600" dirty="0"/>
          </a:p>
          <a:p>
            <a:r>
              <a:rPr lang="en-US" sz="4600" dirty="0"/>
              <a:t>DEFICIENCIES not corrected</a:t>
            </a:r>
          </a:p>
          <a:p>
            <a:endParaRPr lang="en-US" sz="4600" dirty="0"/>
          </a:p>
          <a:p>
            <a:r>
              <a:rPr lang="en-US" sz="4600" dirty="0"/>
              <a:t>STAFF demoralised and ineffective  </a:t>
            </a:r>
          </a:p>
          <a:p>
            <a:endParaRPr lang="en-US" sz="4600" dirty="0"/>
          </a:p>
          <a:p>
            <a:r>
              <a:rPr lang="en-US" sz="4600" dirty="0"/>
              <a:t>DISASTER follows [personal, reputational and existential]</a:t>
            </a:r>
          </a:p>
          <a:p>
            <a:endParaRPr lang="en-US" sz="4600" dirty="0"/>
          </a:p>
          <a:p>
            <a:r>
              <a:rPr lang="en-US" sz="4600" dirty="0"/>
              <a:t>INJURY TO patients/service users</a:t>
            </a:r>
          </a:p>
          <a:p>
            <a:pPr marL="0" indent="0">
              <a:buNone/>
            </a:pPr>
            <a:endParaRPr lang="en-US" sz="4600" dirty="0"/>
          </a:p>
          <a:p>
            <a:r>
              <a:rPr lang="en-US" sz="4600" dirty="0"/>
              <a:t>PURPOSE of organisation not fulfilled</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7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E20E-4D44-1149-DED3-C44F0A596802}"/>
              </a:ext>
            </a:extLst>
          </p:cNvPr>
          <p:cNvSpPr>
            <a:spLocks noGrp="1"/>
          </p:cNvSpPr>
          <p:nvPr>
            <p:ph type="title"/>
          </p:nvPr>
        </p:nvSpPr>
        <p:spPr/>
        <p:txBody>
          <a:bodyPr/>
          <a:lstStyle/>
          <a:p>
            <a:r>
              <a:rPr lang="en-GB" dirty="0"/>
              <a:t>A better way?</a:t>
            </a:r>
          </a:p>
        </p:txBody>
      </p:sp>
      <p:sp>
        <p:nvSpPr>
          <p:cNvPr id="3" name="Content Placeholder 2">
            <a:extLst>
              <a:ext uri="{FF2B5EF4-FFF2-40B4-BE49-F238E27FC236}">
                <a16:creationId xmlns:a16="http://schemas.microsoft.com/office/drawing/2014/main" id="{0519AF3C-E99A-4121-98CA-73421BE439D2}"/>
              </a:ext>
            </a:extLst>
          </p:cNvPr>
          <p:cNvSpPr>
            <a:spLocks noGrp="1"/>
          </p:cNvSpPr>
          <p:nvPr>
            <p:ph idx="1"/>
          </p:nvPr>
        </p:nvSpPr>
        <p:spPr>
          <a:xfrm>
            <a:off x="838200" y="2217510"/>
            <a:ext cx="10515600" cy="2762704"/>
          </a:xfrm>
          <a:solidFill>
            <a:schemeClr val="bg2"/>
          </a:solidFill>
        </p:spPr>
        <p:txBody>
          <a:bodyPr>
            <a:normAutofit fontScale="92500" lnSpcReduction="20000"/>
          </a:bodyPr>
          <a:lstStyle/>
          <a:p>
            <a:r>
              <a:rPr lang="en-GB" dirty="0"/>
              <a:t>Values which prioritise service purpose: </a:t>
            </a:r>
          </a:p>
          <a:p>
            <a:pPr lvl="1"/>
            <a:r>
              <a:rPr lang="en-GB" dirty="0"/>
              <a:t>define with staff so all own them</a:t>
            </a:r>
          </a:p>
          <a:p>
            <a:pPr lvl="1"/>
            <a:r>
              <a:rPr lang="en-GB" dirty="0"/>
              <a:t>follow them personally and insist all doing so</a:t>
            </a:r>
          </a:p>
          <a:p>
            <a:r>
              <a:rPr lang="en-GB" dirty="0"/>
              <a:t>Aim to look like the organisation you want to lead</a:t>
            </a:r>
          </a:p>
          <a:p>
            <a:r>
              <a:rPr lang="en-GB" dirty="0"/>
              <a:t>Candour and transparency</a:t>
            </a:r>
          </a:p>
          <a:p>
            <a:r>
              <a:rPr lang="en-GB" dirty="0"/>
              <a:t>Freedom to Speak Up</a:t>
            </a:r>
          </a:p>
          <a:p>
            <a:r>
              <a:rPr lang="en-GB" dirty="0"/>
              <a:t>Measure what matters</a:t>
            </a:r>
          </a:p>
        </p:txBody>
      </p:sp>
    </p:spTree>
    <p:extLst>
      <p:ext uri="{BB962C8B-B14F-4D97-AF65-F5344CB8AC3E}">
        <p14:creationId xmlns:p14="http://schemas.microsoft.com/office/powerpoint/2010/main" val="4177778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57EAA-0475-5E4E-B191-B7227384A4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9568" y="700645"/>
            <a:ext cx="7884368" cy="521082"/>
          </a:xfrm>
          <a:prstGeom prst="rect">
            <a:avLst/>
          </a:prstGeom>
          <a:noFill/>
          <a:ln w="9525">
            <a:noFill/>
            <a:miter lim="800000"/>
            <a:headEnd/>
            <a:tailEnd/>
          </a:ln>
        </p:spPr>
      </p:pic>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9568" y="1250945"/>
            <a:ext cx="8093794" cy="1560915"/>
          </a:xfrm>
          <a:prstGeom prst="rect">
            <a:avLst/>
          </a:prstGeom>
          <a:noFill/>
          <a:ln w="9525">
            <a:noFill/>
            <a:miter lim="800000"/>
            <a:headEnd/>
            <a:tailEnd/>
          </a:ln>
        </p:spPr>
      </p:pic>
      <p:sp>
        <p:nvSpPr>
          <p:cNvPr id="8" name="TextBox 7"/>
          <p:cNvSpPr txBox="1"/>
          <p:nvPr/>
        </p:nvSpPr>
        <p:spPr>
          <a:xfrm>
            <a:off x="4797678" y="2925495"/>
            <a:ext cx="684076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Florence  Nightingale, Notes  on Nursing (1860)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pages 92-93</a:t>
            </a:r>
          </a:p>
        </p:txBody>
      </p:sp>
      <p:sp>
        <p:nvSpPr>
          <p:cNvPr id="9" name="Title 1"/>
          <p:cNvSpPr>
            <a:spLocks noGrp="1"/>
          </p:cNvSpPr>
          <p:nvPr>
            <p:ph type="title"/>
          </p:nvPr>
        </p:nvSpPr>
        <p:spPr>
          <a:xfrm>
            <a:off x="38509" y="18415"/>
            <a:ext cx="6623548" cy="682230"/>
          </a:xfrm>
        </p:spPr>
        <p:txBody>
          <a:bodyPr>
            <a:normAutofit fontScale="90000"/>
          </a:bodyPr>
          <a:lstStyle/>
          <a:p>
            <a:r>
              <a:rPr lang="en-US" dirty="0"/>
              <a:t>FLORENCE’S VALUES</a:t>
            </a:r>
          </a:p>
        </p:txBody>
      </p:sp>
      <p:pic>
        <p:nvPicPr>
          <p:cNvPr id="10" name="Picture 9">
            <a:extLst>
              <a:ext uri="{FF2B5EF4-FFF2-40B4-BE49-F238E27FC236}">
                <a16:creationId xmlns:a16="http://schemas.microsoft.com/office/drawing/2014/main" id="{05313AB8-8876-D141-8B08-7B22256C0C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09" y="2700634"/>
            <a:ext cx="1824880" cy="2434166"/>
          </a:xfrm>
          <a:prstGeom prst="rect">
            <a:avLst/>
          </a:prstGeom>
        </p:spPr>
      </p:pic>
      <p:sp>
        <p:nvSpPr>
          <p:cNvPr id="2" name="TextBox 1">
            <a:extLst>
              <a:ext uri="{FF2B5EF4-FFF2-40B4-BE49-F238E27FC236}">
                <a16:creationId xmlns:a16="http://schemas.microsoft.com/office/drawing/2014/main" id="{BE562638-82A5-C446-A860-2E724A9090DD}"/>
              </a:ext>
            </a:extLst>
          </p:cNvPr>
          <p:cNvSpPr txBox="1"/>
          <p:nvPr/>
        </p:nvSpPr>
        <p:spPr>
          <a:xfrm>
            <a:off x="1401287" y="1682967"/>
            <a:ext cx="30163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EXCELLENCE</a:t>
            </a:r>
          </a:p>
        </p:txBody>
      </p:sp>
      <p:sp>
        <p:nvSpPr>
          <p:cNvPr id="11" name="Rectangle 10">
            <a:extLst>
              <a:ext uri="{FF2B5EF4-FFF2-40B4-BE49-F238E27FC236}">
                <a16:creationId xmlns:a16="http://schemas.microsoft.com/office/drawing/2014/main" id="{5EA07C5D-0868-3A4A-8829-AF7344EBB60A}"/>
              </a:ext>
            </a:extLst>
          </p:cNvPr>
          <p:cNvSpPr/>
          <p:nvPr/>
        </p:nvSpPr>
        <p:spPr>
          <a:xfrm>
            <a:off x="3649568" y="3338436"/>
            <a:ext cx="8265226" cy="2339102"/>
          </a:xfrm>
          <a:prstGeom prst="rect">
            <a:avLst/>
          </a:prstGeom>
          <a:solidFill>
            <a:schemeClr val="tx1"/>
          </a:solidFill>
          <a:ln w="28575" cmpd="sng">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Let whoever is in charge keep this simple question in her head (not, how can I always do this right thing myself, but) how can I provide for this right thing to be always done?</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Florence Nightingale, Notes on Nursing: What It Is, and What It Is Not</a:t>
            </a:r>
          </a:p>
        </p:txBody>
      </p:sp>
      <p:sp>
        <p:nvSpPr>
          <p:cNvPr id="3" name="TextBox 2">
            <a:extLst>
              <a:ext uri="{FF2B5EF4-FFF2-40B4-BE49-F238E27FC236}">
                <a16:creationId xmlns:a16="http://schemas.microsoft.com/office/drawing/2014/main" id="{C5E62990-1EB8-E744-B8BD-7E0B4697B397}"/>
              </a:ext>
            </a:extLst>
          </p:cNvPr>
          <p:cNvSpPr txBox="1"/>
          <p:nvPr/>
        </p:nvSpPr>
        <p:spPr>
          <a:xfrm>
            <a:off x="1211283" y="5413156"/>
            <a:ext cx="1888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ENABLEMENT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INSIGHT</a:t>
            </a:r>
          </a:p>
        </p:txBody>
      </p:sp>
    </p:spTree>
    <p:extLst>
      <p:ext uri="{BB962C8B-B14F-4D97-AF65-F5344CB8AC3E}">
        <p14:creationId xmlns:p14="http://schemas.microsoft.com/office/powerpoint/2010/main" val="314338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 y="455575"/>
            <a:ext cx="7575516" cy="965451"/>
          </a:xfrm>
        </p:spPr>
        <p:txBody>
          <a:bodyPr>
            <a:normAutofit fontScale="90000"/>
          </a:bodyPr>
          <a:lstStyle/>
          <a:p>
            <a:r>
              <a:rPr lang="en-US" dirty="0"/>
              <a:t>The duty of </a:t>
            </a:r>
            <a:r>
              <a:rPr lang="en-US" dirty="0" err="1"/>
              <a:t>candour</a:t>
            </a:r>
            <a:r>
              <a:rPr lang="en-US" dirty="0"/>
              <a:t> – what has been done?</a:t>
            </a:r>
          </a:p>
        </p:txBody>
      </p:sp>
      <p:sp>
        <p:nvSpPr>
          <p:cNvPr id="6" name="TextBox 5"/>
          <p:cNvSpPr txBox="1"/>
          <p:nvPr/>
        </p:nvSpPr>
        <p:spPr>
          <a:xfrm>
            <a:off x="-93263" y="1595021"/>
            <a:ext cx="7871253" cy="5262979"/>
          </a:xfrm>
          <a:prstGeom prst="rect">
            <a:avLst/>
          </a:prstGeom>
          <a:solidFill>
            <a:schemeClr val="bg1"/>
          </a:solidFill>
          <a:ln w="28575" cmpd="sng">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Act in an open and transparent way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people receiving the service.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Tell anyone who has been harmed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by the service , in person, as soon as reasonably practicable after becoming aware the incident, and provide them with support.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Provide an account of the incident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which, to the best of the provider’s knowledge, is true, of all the facts known about the incident as at the date of the notification.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Advise the affected person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further enquiries are believed to be needed.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Offer an apology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 context appropriate regrets.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Follow up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by giving the same information in writing, and providing updates on the enquiries.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Keep a written record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all communications and enquiries. </a:t>
            </a:r>
          </a:p>
        </p:txBody>
      </p:sp>
      <p:pic>
        <p:nvPicPr>
          <p:cNvPr id="3074" name="Picture 2" descr="Hyponatraemia inquiry report">
            <a:extLst>
              <a:ext uri="{FF2B5EF4-FFF2-40B4-BE49-F238E27FC236}">
                <a16:creationId xmlns:a16="http://schemas.microsoft.com/office/drawing/2014/main" id="{405DCFC0-309F-5B94-0C8C-80436EA4F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36" y="0"/>
            <a:ext cx="2953264" cy="1661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3D3E2B-1197-BF63-CDD1-9B1BBB2DDE4B}"/>
              </a:ext>
            </a:extLst>
          </p:cNvPr>
          <p:cNvSpPr txBox="1"/>
          <p:nvPr/>
        </p:nvSpPr>
        <p:spPr>
          <a:xfrm>
            <a:off x="8192529" y="1964352"/>
            <a:ext cx="3707027" cy="4524315"/>
          </a:xfrm>
          <a:prstGeom prst="rect">
            <a:avLst/>
          </a:prstGeom>
          <a:solidFill>
            <a:schemeClr val="bg2">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The failure by senior clinicians to address the issue with appropriate</a:t>
            </a: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candour suppressed the truth and inhibited proper examination of what had</a:t>
            </a: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gone wrong. The motivations for this concealment may be multiple, but I</a:t>
            </a: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count amongst them a determination to protect professional colleagues</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from having to confront their clinical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As a result the opportunity to learn lessons was disregarded and critical</a:t>
            </a: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rPr>
              <a:t> l</a:t>
            </a:r>
            <a:r>
              <a:rPr kumimoji="0" lang="en-GB" sz="1800" b="0" i="1" u="none" strike="noStrike" kern="1200" cap="none" spc="0" normalizeH="0" baseline="0" noProof="0" dirty="0">
                <a:ln>
                  <a:noFill/>
                </a:ln>
                <a:solidFill>
                  <a:prstClr val="black"/>
                </a:solidFill>
                <a:effectLst/>
                <a:uLnTx/>
                <a:uFillTx/>
                <a:latin typeface="Helvetica" pitchFamily="2" charset="0"/>
                <a:ea typeface="+mn-ea"/>
                <a:cs typeface="+mn-cs"/>
              </a:rPr>
              <a:t>earning was lost to clinician</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76804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962"/>
            <a:ext cx="9448800" cy="963613"/>
          </a:xfrm>
        </p:spPr>
        <p:txBody>
          <a:bodyPr>
            <a:normAutofit/>
          </a:bodyPr>
          <a:lstStyle/>
          <a:p>
            <a:r>
              <a:rPr lang="en-US" dirty="0"/>
              <a:t>Freedom to Speak Up Principles	</a:t>
            </a:r>
          </a:p>
        </p:txBody>
      </p:sp>
      <p:sp>
        <p:nvSpPr>
          <p:cNvPr id="3" name="Content Placeholder 2"/>
          <p:cNvSpPr>
            <a:spLocks noGrp="1"/>
          </p:cNvSpPr>
          <p:nvPr>
            <p:ph idx="1"/>
          </p:nvPr>
        </p:nvSpPr>
        <p:spPr>
          <a:xfrm>
            <a:off x="156182" y="1911741"/>
            <a:ext cx="11197618" cy="4694296"/>
          </a:xfrm>
          <a:solidFill>
            <a:schemeClr val="tx2">
              <a:lumMod val="20000"/>
              <a:lumOff val="80000"/>
            </a:schemeClr>
          </a:solidFill>
          <a:ln>
            <a:solidFill>
              <a:schemeClr val="tx1"/>
            </a:solidFill>
          </a:ln>
        </p:spPr>
        <p:txBody>
          <a:bodyPr>
            <a:noAutofit/>
          </a:bodyPr>
          <a:lstStyle/>
          <a:p>
            <a:pPr>
              <a:buClr>
                <a:schemeClr val="bg1"/>
              </a:buClr>
              <a:buFont typeface="Wingdings" charset="2"/>
              <a:buChar char="§"/>
            </a:pPr>
            <a:r>
              <a:rPr lang="en-US" sz="2400" b="1" dirty="0"/>
              <a:t>Foster a culture of safety and learning </a:t>
            </a:r>
            <a:r>
              <a:rPr lang="en-US" sz="2400" dirty="0"/>
              <a:t>in which all staff feel safe to raise concerns</a:t>
            </a:r>
          </a:p>
          <a:p>
            <a:pPr>
              <a:buClr>
                <a:schemeClr val="bg1"/>
              </a:buClr>
              <a:buFont typeface="Wingdings" charset="2"/>
              <a:buChar char="§"/>
            </a:pPr>
            <a:r>
              <a:rPr lang="en-US" sz="2400" b="1" dirty="0"/>
              <a:t>Make raising concerns normal</a:t>
            </a:r>
            <a:r>
              <a:rPr lang="en-US" sz="2400" dirty="0"/>
              <a:t> routine business </a:t>
            </a:r>
          </a:p>
          <a:p>
            <a:pPr>
              <a:buClr>
                <a:schemeClr val="bg1"/>
              </a:buClr>
              <a:buFont typeface="Wingdings" charset="2"/>
              <a:buChar char="§"/>
            </a:pPr>
            <a:r>
              <a:rPr lang="en-US" sz="2400" b="1" dirty="0"/>
              <a:t>Remove bullying </a:t>
            </a:r>
            <a:r>
              <a:rPr lang="en-US" sz="2400" dirty="0"/>
              <a:t>and oppressive conduct</a:t>
            </a:r>
          </a:p>
          <a:p>
            <a:pPr>
              <a:buClr>
                <a:schemeClr val="bg1"/>
              </a:buClr>
              <a:buFont typeface="Wingdings" charset="2"/>
              <a:buChar char="§"/>
            </a:pPr>
            <a:r>
              <a:rPr lang="en-US" sz="2400" b="1" dirty="0"/>
              <a:t>Welcome and encourage staff to speak up</a:t>
            </a:r>
          </a:p>
          <a:p>
            <a:pPr>
              <a:buClr>
                <a:schemeClr val="bg1"/>
              </a:buClr>
              <a:buFont typeface="Wingdings" charset="2"/>
              <a:buChar char="§"/>
            </a:pPr>
            <a:r>
              <a:rPr lang="en-US" sz="2400" b="1" dirty="0"/>
              <a:t>Show staff they are valued </a:t>
            </a:r>
            <a:r>
              <a:rPr lang="en-US" sz="2400" dirty="0"/>
              <a:t>for speaking up and </a:t>
            </a:r>
            <a:r>
              <a:rPr lang="en-US" sz="2400" b="1" dirty="0"/>
              <a:t>celebrate</a:t>
            </a:r>
            <a:r>
              <a:rPr lang="en-US" sz="2400" dirty="0"/>
              <a:t> benefits</a:t>
            </a:r>
          </a:p>
          <a:p>
            <a:pPr>
              <a:buClr>
                <a:schemeClr val="bg1"/>
              </a:buClr>
              <a:buFont typeface="Wingdings" charset="2"/>
              <a:buChar char="§"/>
            </a:pPr>
            <a:r>
              <a:rPr lang="en-US" sz="2400" b="1" dirty="0"/>
              <a:t>Encourage staff reflective practice</a:t>
            </a:r>
          </a:p>
          <a:p>
            <a:pPr>
              <a:buClr>
                <a:schemeClr val="bg1"/>
              </a:buClr>
              <a:buFont typeface="Wingdings" charset="2"/>
              <a:buChar char="§"/>
            </a:pPr>
            <a:r>
              <a:rPr lang="en-US" sz="2400" b="1" dirty="0"/>
              <a:t>Establish facts not blame</a:t>
            </a:r>
            <a:r>
              <a:rPr lang="en-US" sz="2400" dirty="0"/>
              <a:t>, with prompt, swift, proportionate fair investigations</a:t>
            </a:r>
          </a:p>
          <a:p>
            <a:pPr>
              <a:buClr>
                <a:schemeClr val="bg1"/>
              </a:buClr>
              <a:buFont typeface="Wingdings" charset="2"/>
              <a:buChar char="§"/>
            </a:pPr>
            <a:r>
              <a:rPr lang="en-US" sz="2400" b="1" dirty="0"/>
              <a:t>Consider mediation/conciliation </a:t>
            </a:r>
            <a:r>
              <a:rPr lang="en-US" sz="2400" dirty="0"/>
              <a:t>to resolve disputes</a:t>
            </a:r>
          </a:p>
          <a:p>
            <a:pPr>
              <a:buClr>
                <a:schemeClr val="bg1"/>
              </a:buClr>
              <a:buFont typeface="Wingdings" charset="2"/>
              <a:buChar char="§"/>
            </a:pPr>
            <a:r>
              <a:rPr lang="en-US" sz="2400" b="1" dirty="0"/>
              <a:t>Train staff </a:t>
            </a:r>
            <a:r>
              <a:rPr lang="en-US" sz="2400" dirty="0"/>
              <a:t>in raising, receiving and acting on concerns</a:t>
            </a:r>
          </a:p>
          <a:p>
            <a:pPr>
              <a:buClr>
                <a:schemeClr val="bg1"/>
              </a:buClr>
              <a:buFont typeface="Wingdings" charset="2"/>
              <a:buChar char="§"/>
            </a:pPr>
            <a:r>
              <a:rPr lang="en-US" sz="2400" b="1" dirty="0"/>
              <a:t>Offer choice of trusted persons </a:t>
            </a:r>
            <a:r>
              <a:rPr lang="en-US" sz="2400" dirty="0"/>
              <a:t>[Guardians] to offer support, advocacy and guidance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5F6947-B1FB-A24E-BE84-4C72BADFE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856096" y="18757"/>
            <a:ext cx="1335220" cy="1295861"/>
          </a:xfrm>
          <a:prstGeom prst="rect">
            <a:avLst/>
          </a:prstGeom>
        </p:spPr>
      </p:pic>
      <p:sp>
        <p:nvSpPr>
          <p:cNvPr id="7" name="TextBox 6">
            <a:extLst>
              <a:ext uri="{FF2B5EF4-FFF2-40B4-BE49-F238E27FC236}">
                <a16:creationId xmlns:a16="http://schemas.microsoft.com/office/drawing/2014/main" id="{AF174387-D777-06B4-C861-756EC5B1744C}"/>
              </a:ext>
            </a:extLst>
          </p:cNvPr>
          <p:cNvSpPr txBox="1"/>
          <p:nvPr/>
        </p:nvSpPr>
        <p:spPr>
          <a:xfrm>
            <a:off x="0" y="1070535"/>
            <a:ext cx="7936126" cy="369332"/>
          </a:xfrm>
          <a:prstGeom prst="rect">
            <a:avLst/>
          </a:prstGeom>
          <a:solidFill>
            <a:schemeClr val="bg2">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E1E1E"/>
                </a:solidFill>
                <a:effectLst/>
                <a:uLnTx/>
                <a:uFillTx/>
                <a:latin typeface="Roboto" panose="020F0502020204030204" pitchFamily="34" charset="0"/>
                <a:ea typeface="+mn-ea"/>
                <a:cs typeface="+mn-cs"/>
              </a:rPr>
              <a:t>The Public Interest Disclosure (Northern Ireland) Order 1998</a:t>
            </a:r>
          </a:p>
        </p:txBody>
      </p:sp>
    </p:spTree>
    <p:extLst>
      <p:ext uri="{BB962C8B-B14F-4D97-AF65-F5344CB8AC3E}">
        <p14:creationId xmlns:p14="http://schemas.microsoft.com/office/powerpoint/2010/main" val="898716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F9C6-A0C2-9C4A-ACAC-9C5BF9263ABC}"/>
              </a:ext>
            </a:extLst>
          </p:cNvPr>
          <p:cNvSpPr>
            <a:spLocks noGrp="1"/>
          </p:cNvSpPr>
          <p:nvPr>
            <p:ph type="title"/>
          </p:nvPr>
        </p:nvSpPr>
        <p:spPr>
          <a:xfrm>
            <a:off x="0" y="0"/>
            <a:ext cx="11534503" cy="1456267"/>
          </a:xfrm>
        </p:spPr>
        <p:txBody>
          <a:bodyPr/>
          <a:lstStyle/>
          <a:p>
            <a:r>
              <a:rPr lang="en-US" dirty="0"/>
              <a:t>Some attributes of good leaders – a personal view</a:t>
            </a:r>
          </a:p>
        </p:txBody>
      </p:sp>
      <p:sp>
        <p:nvSpPr>
          <p:cNvPr id="3" name="Content Placeholder 2">
            <a:extLst>
              <a:ext uri="{FF2B5EF4-FFF2-40B4-BE49-F238E27FC236}">
                <a16:creationId xmlns:a16="http://schemas.microsoft.com/office/drawing/2014/main" id="{AB86E7A9-402A-174F-9DD9-C5D34F9205AE}"/>
              </a:ext>
            </a:extLst>
          </p:cNvPr>
          <p:cNvSpPr>
            <a:spLocks noGrp="1"/>
          </p:cNvSpPr>
          <p:nvPr>
            <p:ph idx="1"/>
          </p:nvPr>
        </p:nvSpPr>
        <p:spPr>
          <a:xfrm>
            <a:off x="381470" y="1456267"/>
            <a:ext cx="11429060" cy="4369327"/>
          </a:xfrm>
          <a:solidFill>
            <a:schemeClr val="tx2">
              <a:lumMod val="40000"/>
              <a:lumOff val="60000"/>
            </a:schemeClr>
          </a:solidFill>
        </p:spPr>
        <p:txBody>
          <a:bodyPr anchor="t">
            <a:normAutofit fontScale="62500" lnSpcReduction="20000"/>
          </a:bodyPr>
          <a:lstStyle/>
          <a:p>
            <a:pPr marL="0" indent="0">
              <a:buNone/>
            </a:pPr>
            <a:r>
              <a:rPr lang="en-US" sz="4000" dirty="0"/>
              <a:t>Good leaders </a:t>
            </a:r>
          </a:p>
          <a:p>
            <a:r>
              <a:rPr lang="en-US" sz="4000" b="1" dirty="0"/>
              <a:t>role model </a:t>
            </a:r>
            <a:r>
              <a:rPr lang="en-US" sz="4000" dirty="0"/>
              <a:t>values</a:t>
            </a:r>
          </a:p>
          <a:p>
            <a:r>
              <a:rPr lang="en-US" sz="4000" b="1" dirty="0"/>
              <a:t>empower</a:t>
            </a:r>
            <a:r>
              <a:rPr lang="en-US" sz="4000" dirty="0"/>
              <a:t> all to exercise leadership</a:t>
            </a:r>
          </a:p>
          <a:p>
            <a:r>
              <a:rPr lang="en-US" sz="4000" b="1" dirty="0"/>
              <a:t>promote</a:t>
            </a:r>
            <a:r>
              <a:rPr lang="en-US" sz="4000" dirty="0"/>
              <a:t> candour about mistakes</a:t>
            </a:r>
          </a:p>
          <a:p>
            <a:r>
              <a:rPr lang="en-US" sz="4000" b="1" dirty="0"/>
              <a:t>expect</a:t>
            </a:r>
            <a:r>
              <a:rPr lang="en-US" sz="4000" dirty="0"/>
              <a:t> staff to speak up about concerns and celebrate those who do</a:t>
            </a:r>
          </a:p>
          <a:p>
            <a:r>
              <a:rPr lang="en-US" sz="4000" b="1" dirty="0"/>
              <a:t>listen</a:t>
            </a:r>
            <a:r>
              <a:rPr lang="en-US" sz="4000" dirty="0"/>
              <a:t> to those they serve</a:t>
            </a:r>
          </a:p>
          <a:p>
            <a:r>
              <a:rPr lang="en-US" sz="4000" b="1" dirty="0"/>
              <a:t>act</a:t>
            </a:r>
            <a:r>
              <a:rPr lang="en-US" sz="4000" dirty="0"/>
              <a:t> on their concerns and report back to those who raise them</a:t>
            </a:r>
          </a:p>
          <a:p>
            <a:r>
              <a:rPr lang="en-US" sz="4000" b="1" dirty="0"/>
              <a:t>set</a:t>
            </a:r>
            <a:r>
              <a:rPr lang="en-US" sz="4000" dirty="0"/>
              <a:t> clear goals in </a:t>
            </a:r>
            <a:r>
              <a:rPr lang="en-US" sz="4000" i="1" dirty="0"/>
              <a:t>agreement with</a:t>
            </a:r>
            <a:r>
              <a:rPr lang="en-US" sz="4000" dirty="0"/>
              <a:t> staff </a:t>
            </a:r>
          </a:p>
          <a:p>
            <a:r>
              <a:rPr lang="en-US" sz="4000" b="1" dirty="0"/>
              <a:t>measure</a:t>
            </a:r>
            <a:r>
              <a:rPr lang="en-US" sz="4000" dirty="0"/>
              <a:t> progress including their own</a:t>
            </a:r>
          </a:p>
          <a:p>
            <a:r>
              <a:rPr lang="en-US" sz="4000" b="1" dirty="0"/>
              <a:t>insist</a:t>
            </a:r>
            <a:r>
              <a:rPr lang="en-US" sz="4000" dirty="0"/>
              <a:t> on constructive professional development, objective appraisal &amp; reflection</a:t>
            </a:r>
          </a:p>
          <a:p>
            <a:r>
              <a:rPr lang="en-US" sz="4000" b="1" dirty="0"/>
              <a:t>never be satisfied </a:t>
            </a:r>
            <a:r>
              <a:rPr lang="en-US" sz="4000" dirty="0"/>
              <a:t>with today’s success, and look for constant quality improvement</a:t>
            </a:r>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8E939228-082F-E145-A70A-DC389DF4E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6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C209-7071-ED10-2169-3E438CDE310A}"/>
              </a:ext>
            </a:extLst>
          </p:cNvPr>
          <p:cNvSpPr>
            <a:spLocks noGrp="1"/>
          </p:cNvSpPr>
          <p:nvPr>
            <p:ph type="title"/>
          </p:nvPr>
        </p:nvSpPr>
        <p:spPr>
          <a:xfrm>
            <a:off x="168728" y="136525"/>
            <a:ext cx="10515600" cy="1325563"/>
          </a:xfrm>
        </p:spPr>
        <p:txBody>
          <a:bodyPr/>
          <a:lstStyle/>
          <a:p>
            <a:r>
              <a:rPr lang="en-GB" dirty="0"/>
              <a:t>Do we need to reverse the pyramid?</a:t>
            </a:r>
          </a:p>
        </p:txBody>
      </p:sp>
      <p:sp>
        <p:nvSpPr>
          <p:cNvPr id="3" name="Content Placeholder 2">
            <a:extLst>
              <a:ext uri="{FF2B5EF4-FFF2-40B4-BE49-F238E27FC236}">
                <a16:creationId xmlns:a16="http://schemas.microsoft.com/office/drawing/2014/main" id="{86134537-9796-E6F9-7356-AF2E52212C20}"/>
              </a:ext>
            </a:extLst>
          </p:cNvPr>
          <p:cNvSpPr>
            <a:spLocks noGrp="1"/>
          </p:cNvSpPr>
          <p:nvPr>
            <p:ph idx="1"/>
          </p:nvPr>
        </p:nvSpPr>
        <p:spPr>
          <a:xfrm>
            <a:off x="440871" y="1825625"/>
            <a:ext cx="11283043" cy="4351338"/>
          </a:xfrm>
          <a:solidFill>
            <a:schemeClr val="bg2"/>
          </a:solidFill>
        </p:spPr>
        <p:txBody>
          <a:bodyPr>
            <a:normAutofit fontScale="92500" lnSpcReduction="10000"/>
          </a:bodyPr>
          <a:lstStyle/>
          <a:p>
            <a:r>
              <a:rPr lang="en-GB" b="0" i="1" u="none" strike="noStrike" dirty="0">
                <a:solidFill>
                  <a:srgbClr val="444444"/>
                </a:solidFill>
                <a:effectLst/>
                <a:latin typeface="Source Sans Pro" panose="020B0503030403020204" pitchFamily="34" charset="0"/>
              </a:rPr>
              <a:t>Top-down authoritative change is necessary in such a large organisation as the NHS but its success depends on it being driven from the bottom up</a:t>
            </a:r>
            <a:r>
              <a:rPr lang="en-GB" b="0" i="0" u="none" strike="noStrike" dirty="0">
                <a:solidFill>
                  <a:srgbClr val="444444"/>
                </a:solidFill>
                <a:effectLst/>
                <a:latin typeface="Source Sans Pro" panose="020B0503030403020204" pitchFamily="34" charset="0"/>
              </a:rPr>
              <a:t>. –</a:t>
            </a:r>
            <a:r>
              <a:rPr lang="en-GB" b="0" i="0" u="none" strike="noStrike" dirty="0" err="1">
                <a:solidFill>
                  <a:srgbClr val="444444"/>
                </a:solidFill>
                <a:effectLst/>
                <a:latin typeface="Source Sans Pro" panose="020B0503030403020204" pitchFamily="34" charset="0"/>
              </a:rPr>
              <a:t>Gbadamoosi</a:t>
            </a:r>
            <a:r>
              <a:rPr lang="en-GB" b="0" i="0" u="none" strike="noStrike" dirty="0">
                <a:solidFill>
                  <a:srgbClr val="444444"/>
                </a:solidFill>
                <a:effectLst/>
                <a:latin typeface="Source Sans Pro" panose="020B0503030403020204" pitchFamily="34" charset="0"/>
              </a:rPr>
              <a:t>, HSJ 30 March 2015</a:t>
            </a:r>
          </a:p>
          <a:p>
            <a:r>
              <a:rPr lang="en-GB" dirty="0"/>
              <a:t>The idea that workers have nothing useful to contribute to management belongs to the 19th century, not the 21st. – Greenham, New Economics Foundation, quoted by Wood, The Guardian 16/1/12</a:t>
            </a:r>
          </a:p>
          <a:p>
            <a:r>
              <a:rPr lang="en-GB" i="1" dirty="0"/>
              <a:t>We share the responsibilities and rewards of employee ownership through sharing profit, power and knowledge. By putting Partners first and empowering them, we believe we can better honour our commitment to not only offer our customers quality products and outstanding service but also support the communities and environments we operate within.</a:t>
            </a:r>
          </a:p>
          <a:p>
            <a:pPr marL="0" indent="0">
              <a:buNone/>
            </a:pPr>
            <a:r>
              <a:rPr lang="en-GB" dirty="0"/>
              <a:t>John Lewis Partnership Business Model</a:t>
            </a:r>
          </a:p>
          <a:p>
            <a:endParaRPr lang="en-GB" i="1" dirty="0"/>
          </a:p>
        </p:txBody>
      </p:sp>
    </p:spTree>
    <p:extLst>
      <p:ext uri="{BB962C8B-B14F-4D97-AF65-F5344CB8AC3E}">
        <p14:creationId xmlns:p14="http://schemas.microsoft.com/office/powerpoint/2010/main" val="360285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A3E73-0827-6323-8875-BC9BDB8BF9F9}"/>
              </a:ext>
            </a:extLst>
          </p:cNvPr>
          <p:cNvPicPr>
            <a:picLocks noChangeAspect="1"/>
          </p:cNvPicPr>
          <p:nvPr/>
        </p:nvPicPr>
        <p:blipFill>
          <a:blip r:embed="rId2"/>
          <a:stretch>
            <a:fillRect/>
          </a:stretch>
        </p:blipFill>
        <p:spPr>
          <a:xfrm>
            <a:off x="0" y="47248"/>
            <a:ext cx="12192000" cy="6763504"/>
          </a:xfrm>
          <a:prstGeom prst="rect">
            <a:avLst/>
          </a:prstGeom>
        </p:spPr>
      </p:pic>
    </p:spTree>
    <p:extLst>
      <p:ext uri="{BB962C8B-B14F-4D97-AF65-F5344CB8AC3E}">
        <p14:creationId xmlns:p14="http://schemas.microsoft.com/office/powerpoint/2010/main" val="3799804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values should be the same everywhere…</a:t>
            </a:r>
          </a:p>
        </p:txBody>
      </p:sp>
      <p:pic>
        <p:nvPicPr>
          <p:cNvPr id="4" name="Content Placeholder 3" descr="nepal-hospital.jpg"/>
          <p:cNvPicPr>
            <a:picLocks noGrp="1" noChangeAspect="1"/>
          </p:cNvPicPr>
          <p:nvPr>
            <p:ph idx="1"/>
          </p:nvPr>
        </p:nvPicPr>
        <p:blipFill>
          <a:blip r:embed="rId3" cstate="hqprint">
            <a:extLst>
              <a:ext uri="{28A0092B-C50C-407E-A947-70E740481C1C}">
                <a14:useLocalDpi xmlns:a14="http://schemas.microsoft.com/office/drawing/2010/main"/>
              </a:ext>
            </a:extLst>
          </a:blip>
          <a:srcRect/>
          <a:stretch>
            <a:fillRect/>
          </a:stretch>
        </p:blipFill>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63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3874"/>
            <a:ext cx="9144000" cy="1249483"/>
          </a:xfrm>
        </p:spPr>
        <p:txBody>
          <a:bodyPr anchor="t">
            <a:normAutofit fontScale="90000"/>
          </a:bodyPr>
          <a:lstStyle/>
          <a:p>
            <a:r>
              <a:rPr lang="en-US" sz="5300" dirty="0"/>
              <a:t>LEARNING FROM INQUIRIES</a:t>
            </a:r>
            <a:br>
              <a:rPr lang="en-US" dirty="0"/>
            </a:br>
            <a:r>
              <a:rPr lang="en-US" sz="4400" i="1" dirty="0"/>
              <a:t>Reflections from the frontline</a:t>
            </a:r>
            <a:br>
              <a:rPr lang="en-US" i="1" dirty="0"/>
            </a:br>
            <a:br>
              <a:rPr lang="en-US" i="1" dirty="0"/>
            </a:br>
            <a:endParaRPr lang="en-US" dirty="0"/>
          </a:p>
        </p:txBody>
      </p:sp>
      <p:sp>
        <p:nvSpPr>
          <p:cNvPr id="3" name="Subtitle 2"/>
          <p:cNvSpPr>
            <a:spLocks noGrp="1"/>
          </p:cNvSpPr>
          <p:nvPr>
            <p:ph type="subTitle" idx="1"/>
          </p:nvPr>
        </p:nvSpPr>
        <p:spPr>
          <a:xfrm>
            <a:off x="3529388" y="5567363"/>
            <a:ext cx="5595866" cy="1154112"/>
          </a:xfrm>
        </p:spPr>
        <p:txBody>
          <a:bodyPr>
            <a:normAutofit lnSpcReduction="10000"/>
          </a:bodyPr>
          <a:lstStyle/>
          <a:p>
            <a:r>
              <a:rPr lang="en-US" sz="2000" i="1" dirty="0"/>
              <a:t>Sir Robert Francis KC</a:t>
            </a:r>
          </a:p>
          <a:p>
            <a:r>
              <a:rPr lang="en-US" sz="2000" i="1" dirty="0"/>
              <a:t>Serjeants’ Inn Chambers</a:t>
            </a:r>
          </a:p>
          <a:p>
            <a:r>
              <a:rPr lang="en-US" sz="2000" i="1" dirty="0"/>
              <a:t>London EC4Y 1AE</a:t>
            </a:r>
          </a:p>
        </p:txBody>
      </p:sp>
      <p:pic>
        <p:nvPicPr>
          <p:cNvPr id="5" name="Picture 4"/>
          <p:cNvPicPr>
            <a:picLocks noChangeAspect="1" noChangeArrowheads="1"/>
          </p:cNvPicPr>
          <p:nvPr/>
        </p:nvPicPr>
        <p:blipFill>
          <a:blip r:embed="rId3" cstate="print"/>
          <a:srcRect/>
          <a:stretch>
            <a:fillRect/>
          </a:stretch>
        </p:blipFill>
        <p:spPr bwMode="auto">
          <a:xfrm>
            <a:off x="0" y="4600575"/>
            <a:ext cx="514350" cy="22574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9204176" y="5948376"/>
            <a:ext cx="2987824" cy="90009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C05947-8BE1-65E4-62DD-99D6A722E3E3}"/>
              </a:ext>
            </a:extLst>
          </p:cNvPr>
          <p:cNvSpPr txBox="1"/>
          <p:nvPr/>
        </p:nvSpPr>
        <p:spPr>
          <a:xfrm>
            <a:off x="3608614" y="2969084"/>
            <a:ext cx="54374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QUESTIONS!</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1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7BCAF1-3916-11EF-E036-5F0F6830773B}"/>
              </a:ext>
            </a:extLst>
          </p:cNvPr>
          <p:cNvSpPr txBox="1"/>
          <p:nvPr/>
        </p:nvSpPr>
        <p:spPr>
          <a:xfrm>
            <a:off x="814508" y="434817"/>
            <a:ext cx="104502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86D"/>
                </a:solidFill>
                <a:effectLst/>
                <a:uLnTx/>
                <a:uFillTx/>
                <a:latin typeface="Calibri" panose="020F0502020204030204"/>
                <a:ea typeface="+mn-ea"/>
                <a:cs typeface="+mn-cs"/>
              </a:rPr>
              <a:t>Why Patient Safety and Public Trust Focus Now? </a:t>
            </a:r>
            <a:endParaRPr kumimoji="0" lang="en-GB" sz="3600" b="0" i="0" u="none" strike="noStrike" kern="1200" cap="none" spc="0" normalizeH="0" baseline="0" noProof="0" dirty="0">
              <a:ln>
                <a:noFill/>
              </a:ln>
              <a:solidFill>
                <a:srgbClr val="00586D"/>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6D0121B-4543-28A2-6F4A-4F5536CBBD19}"/>
              </a:ext>
            </a:extLst>
          </p:cNvPr>
          <p:cNvSpPr>
            <a:spLocks noGrp="1"/>
          </p:cNvSpPr>
          <p:nvPr>
            <p:ph idx="1"/>
          </p:nvPr>
        </p:nvSpPr>
        <p:spPr>
          <a:xfrm>
            <a:off x="1357192" y="1339546"/>
            <a:ext cx="8556427" cy="4351338"/>
          </a:xfrm>
        </p:spPr>
        <p:txBody>
          <a:bodyPr>
            <a:normAutofit fontScale="92500" lnSpcReduction="20000"/>
          </a:bodyPr>
          <a:lstStyle/>
          <a:p>
            <a:r>
              <a:rPr lang="en-US" sz="3200" b="1" dirty="0"/>
              <a:t>Levels of Satisfaction falling</a:t>
            </a:r>
          </a:p>
          <a:p>
            <a:pPr marL="0" indent="0">
              <a:buNone/>
            </a:pPr>
            <a:endParaRPr lang="en-US" sz="3200" b="1" dirty="0"/>
          </a:p>
          <a:p>
            <a:r>
              <a:rPr kumimoji="0" lang="en-US" sz="3200" b="1" i="0" u="none" strike="noStrike" kern="1200" cap="none" spc="0" normalizeH="0" baseline="0" noProof="0" dirty="0">
                <a:ln>
                  <a:noFill/>
                </a:ln>
                <a:effectLst/>
                <a:uLnTx/>
                <a:uFillTx/>
                <a:ea typeface="+mn-ea"/>
                <a:cs typeface="+mn-cs"/>
              </a:rPr>
              <a:t>Another Public Inquiry </a:t>
            </a:r>
          </a:p>
          <a:p>
            <a:pPr marL="0" indent="0">
              <a:buNone/>
            </a:pPr>
            <a:endParaRPr kumimoji="0" lang="en-US" sz="3200" b="1" i="0" u="none" strike="noStrike" kern="1200" cap="none" spc="0" normalizeH="0" baseline="0" noProof="0" dirty="0">
              <a:ln>
                <a:noFill/>
              </a:ln>
              <a:effectLst/>
              <a:uLnTx/>
              <a:uFillTx/>
              <a:ea typeface="+mn-ea"/>
              <a:cs typeface="+mn-cs"/>
            </a:endParaRPr>
          </a:p>
          <a:p>
            <a:r>
              <a:rPr kumimoji="0" lang="en-US" sz="3200" b="1" i="0" u="none" strike="noStrike" kern="1200" cap="none" spc="0" normalizeH="0" baseline="0" noProof="0" dirty="0">
                <a:ln>
                  <a:noFill/>
                </a:ln>
                <a:effectLst/>
                <a:uLnTx/>
                <a:uFillTx/>
                <a:ea typeface="+mn-ea"/>
                <a:cs typeface="+mn-cs"/>
              </a:rPr>
              <a:t>Unprecedented Pressure </a:t>
            </a:r>
          </a:p>
          <a:p>
            <a:endParaRPr lang="en-US" sz="3200" b="1" dirty="0"/>
          </a:p>
          <a:p>
            <a:r>
              <a:rPr kumimoji="0" lang="en-US" sz="3200" b="1" i="0" u="none" strike="noStrike" kern="1200" cap="none" spc="0" normalizeH="0" baseline="0" noProof="0" dirty="0">
                <a:ln>
                  <a:noFill/>
                </a:ln>
                <a:effectLst/>
                <a:uLnTx/>
                <a:uFillTx/>
                <a:ea typeface="+mn-ea"/>
                <a:cs typeface="+mn-cs"/>
              </a:rPr>
              <a:t>Falling Behind Other Jurisdictions </a:t>
            </a:r>
          </a:p>
          <a:p>
            <a:endParaRPr kumimoji="0" lang="en-US" sz="3200" b="1" i="0" u="none" strike="noStrike" kern="1200" cap="none" spc="0" normalizeH="0" baseline="0" noProof="0" dirty="0">
              <a:ln>
                <a:noFill/>
              </a:ln>
              <a:effectLst/>
              <a:uLnTx/>
              <a:uFillTx/>
              <a:ea typeface="+mn-ea"/>
              <a:cs typeface="+mn-cs"/>
            </a:endParaRPr>
          </a:p>
          <a:p>
            <a:r>
              <a:rPr kumimoji="0" lang="en-US" sz="3200" b="1" i="0" u="none" strike="noStrike" kern="1200" cap="none" spc="0" normalizeH="0" baseline="0" noProof="0" dirty="0">
                <a:ln>
                  <a:noFill/>
                </a:ln>
                <a:effectLst/>
                <a:uLnTx/>
                <a:uFillTx/>
                <a:ea typeface="+mn-ea"/>
                <a:cs typeface="+mn-cs"/>
              </a:rPr>
              <a:t>Opportunity! </a:t>
            </a:r>
          </a:p>
          <a:p>
            <a:endParaRPr lang="en-US" dirty="0"/>
          </a:p>
          <a:p>
            <a:endParaRPr lang="en-US" dirty="0"/>
          </a:p>
        </p:txBody>
      </p:sp>
    </p:spTree>
    <p:extLst>
      <p:ext uri="{BB962C8B-B14F-4D97-AF65-F5344CB8AC3E}">
        <p14:creationId xmlns:p14="http://schemas.microsoft.com/office/powerpoint/2010/main" val="115368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6274BD-7C46-8093-ACB9-02E1E3CF0C78}"/>
              </a:ext>
            </a:extLst>
          </p:cNvPr>
          <p:cNvPicPr>
            <a:picLocks noChangeAspect="1"/>
          </p:cNvPicPr>
          <p:nvPr/>
        </p:nvPicPr>
        <p:blipFill>
          <a:blip r:embed="rId2"/>
          <a:stretch>
            <a:fillRect/>
          </a:stretch>
        </p:blipFill>
        <p:spPr>
          <a:xfrm>
            <a:off x="922020" y="0"/>
            <a:ext cx="10081260" cy="5702070"/>
          </a:xfrm>
          <a:prstGeom prst="rect">
            <a:avLst/>
          </a:prstGeom>
        </p:spPr>
      </p:pic>
    </p:spTree>
    <p:extLst>
      <p:ext uri="{BB962C8B-B14F-4D97-AF65-F5344CB8AC3E}">
        <p14:creationId xmlns:p14="http://schemas.microsoft.com/office/powerpoint/2010/main" val="241940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563080" y="1580028"/>
            <a:ext cx="10905065" cy="20902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897413" y="4175325"/>
            <a:ext cx="10558130" cy="1754326"/>
          </a:xfrm>
          <a:prstGeom prst="rect">
            <a:avLst/>
          </a:prstGeom>
          <a:noFill/>
        </p:spPr>
        <p:txBody>
          <a:bodyPr wrap="square" rtlCol="0">
            <a:spAutoFit/>
          </a:bodyPr>
          <a:lstStyle/>
          <a:p>
            <a:pPr algn="ctr"/>
            <a:r>
              <a:rPr lang="en-US" sz="5400" b="1" dirty="0">
                <a:solidFill>
                  <a:srgbClr val="0091BA"/>
                </a:solidFill>
                <a:latin typeface="Bahnschrift" panose="020B0502040204020203" pitchFamily="34" charset="0"/>
              </a:rPr>
              <a:t>Sir Robert Francis KC</a:t>
            </a:r>
          </a:p>
          <a:p>
            <a:pPr algn="ctr"/>
            <a:r>
              <a:rPr lang="en-US" sz="5400" b="1" dirty="0">
                <a:solidFill>
                  <a:srgbClr val="0091BA"/>
                </a:solidFill>
                <a:latin typeface="Bahnschrift" panose="020B0502040204020203" pitchFamily="34" charset="0"/>
              </a:rPr>
              <a:t>Keynote Speaker</a:t>
            </a:r>
          </a:p>
        </p:txBody>
      </p:sp>
    </p:spTree>
    <p:extLst>
      <p:ext uri="{BB962C8B-B14F-4D97-AF65-F5344CB8AC3E}">
        <p14:creationId xmlns:p14="http://schemas.microsoft.com/office/powerpoint/2010/main" val="291082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5460"/>
            <a:ext cx="9144000" cy="1249483"/>
          </a:xfrm>
        </p:spPr>
        <p:txBody>
          <a:bodyPr anchor="t">
            <a:normAutofit fontScale="90000"/>
          </a:bodyPr>
          <a:lstStyle/>
          <a:p>
            <a:r>
              <a:rPr lang="en-US" sz="5300" dirty="0"/>
              <a:t>LEARNING FROM INQUIRIES</a:t>
            </a:r>
            <a:br>
              <a:rPr lang="en-US" dirty="0"/>
            </a:br>
            <a:r>
              <a:rPr lang="en-US" sz="4400" i="1" dirty="0"/>
              <a:t>Reflections from the front line</a:t>
            </a:r>
            <a:br>
              <a:rPr lang="en-US" i="1" dirty="0"/>
            </a:br>
            <a:endParaRPr lang="en-US" dirty="0"/>
          </a:p>
        </p:txBody>
      </p:sp>
      <p:sp>
        <p:nvSpPr>
          <p:cNvPr id="3" name="Subtitle 2"/>
          <p:cNvSpPr>
            <a:spLocks noGrp="1"/>
          </p:cNvSpPr>
          <p:nvPr>
            <p:ph type="subTitle" idx="1"/>
          </p:nvPr>
        </p:nvSpPr>
        <p:spPr>
          <a:xfrm>
            <a:off x="3217024" y="5614578"/>
            <a:ext cx="5595866" cy="1154112"/>
          </a:xfrm>
        </p:spPr>
        <p:txBody>
          <a:bodyPr>
            <a:normAutofit lnSpcReduction="10000"/>
          </a:bodyPr>
          <a:lstStyle/>
          <a:p>
            <a:r>
              <a:rPr lang="en-US" sz="2000" i="1" dirty="0"/>
              <a:t>Sir Robert Francis KC</a:t>
            </a:r>
          </a:p>
          <a:p>
            <a:r>
              <a:rPr lang="en-US" sz="2000" i="1" dirty="0"/>
              <a:t>Serjeants’ Inn Chambers</a:t>
            </a:r>
          </a:p>
          <a:p>
            <a:r>
              <a:rPr lang="en-US" sz="2000" i="1" dirty="0"/>
              <a:t>London EC4Y 1AE</a:t>
            </a:r>
          </a:p>
        </p:txBody>
      </p:sp>
      <p:pic>
        <p:nvPicPr>
          <p:cNvPr id="5" name="Picture 4"/>
          <p:cNvPicPr>
            <a:picLocks noChangeAspect="1" noChangeArrowheads="1"/>
          </p:cNvPicPr>
          <p:nvPr/>
        </p:nvPicPr>
        <p:blipFill>
          <a:blip r:embed="rId3" cstate="print"/>
          <a:srcRect/>
          <a:stretch>
            <a:fillRect/>
          </a:stretch>
        </p:blipFill>
        <p:spPr bwMode="auto">
          <a:xfrm>
            <a:off x="0" y="4600575"/>
            <a:ext cx="514350" cy="22574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9204176" y="5948376"/>
            <a:ext cx="2987824" cy="90009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D4BF4BF-3B59-F6BE-54ED-9194C4FE2DC6}"/>
              </a:ext>
            </a:extLst>
          </p:cNvPr>
          <p:cNvSpPr txBox="1"/>
          <p:nvPr/>
        </p:nvSpPr>
        <p:spPr>
          <a:xfrm>
            <a:off x="7105722" y="29110"/>
            <a:ext cx="48232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PATIENT SAFETY CONFERENCE 2024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Belfast 20 March 2024</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group of men sitting in a well&#10;&#10;Description automatically generated">
            <a:extLst>
              <a:ext uri="{FF2B5EF4-FFF2-40B4-BE49-F238E27FC236}">
                <a16:creationId xmlns:a16="http://schemas.microsoft.com/office/drawing/2014/main" id="{3E5D4620-3621-3B21-2B0F-89A2468EC3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752495" y="2314636"/>
            <a:ext cx="4501478" cy="3000556"/>
          </a:xfrm>
          <a:prstGeom prst="rect">
            <a:avLst/>
          </a:prstGeom>
        </p:spPr>
      </p:pic>
      <p:pic>
        <p:nvPicPr>
          <p:cNvPr id="13" name="Picture 12">
            <a:extLst>
              <a:ext uri="{FF2B5EF4-FFF2-40B4-BE49-F238E27FC236}">
                <a16:creationId xmlns:a16="http://schemas.microsoft.com/office/drawing/2014/main" id="{0C9CC858-6537-EBC8-1900-E9139D4CDA7A}"/>
              </a:ext>
            </a:extLst>
          </p:cNvPr>
          <p:cNvPicPr>
            <a:picLocks noChangeAspect="1"/>
          </p:cNvPicPr>
          <p:nvPr/>
        </p:nvPicPr>
        <p:blipFill>
          <a:blip r:embed="rId7"/>
          <a:stretch>
            <a:fillRect/>
          </a:stretch>
        </p:blipFill>
        <p:spPr>
          <a:xfrm>
            <a:off x="0" y="0"/>
            <a:ext cx="2412304" cy="729379"/>
          </a:xfrm>
          <a:prstGeom prst="rect">
            <a:avLst/>
          </a:prstGeom>
        </p:spPr>
      </p:pic>
    </p:spTree>
    <p:extLst>
      <p:ext uri="{BB962C8B-B14F-4D97-AF65-F5344CB8AC3E}">
        <p14:creationId xmlns:p14="http://schemas.microsoft.com/office/powerpoint/2010/main" val="58684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33"/>
            <a:ext cx="5323114" cy="1258173"/>
          </a:xfrm>
          <a:solidFill>
            <a:schemeClr val="bg1">
              <a:lumMod val="85000"/>
            </a:schemeClr>
          </a:solidFill>
        </p:spPr>
        <p:txBody>
          <a:bodyPr>
            <a:normAutofit fontScale="90000"/>
          </a:bodyPr>
          <a:lstStyle/>
          <a:p>
            <a:r>
              <a:rPr lang="en-US" dirty="0"/>
              <a:t>WHY ME?</a:t>
            </a:r>
            <a:br>
              <a:rPr lang="en-US" dirty="0"/>
            </a:br>
            <a:r>
              <a:rPr lang="en-US" dirty="0"/>
              <a:t>Welcome to my world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56" y="1832382"/>
            <a:ext cx="1767567" cy="106054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3629247" y="3656392"/>
            <a:ext cx="1342704" cy="130312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4582" y="1810575"/>
            <a:ext cx="1353288" cy="996922"/>
          </a:xfrm>
          <a:prstGeom prst="rect">
            <a:avLst/>
          </a:prstGeom>
        </p:spPr>
      </p:pic>
      <p:sp>
        <p:nvSpPr>
          <p:cNvPr id="9" name="Rectangle 8"/>
          <p:cNvSpPr/>
          <p:nvPr/>
        </p:nvSpPr>
        <p:spPr>
          <a:xfrm>
            <a:off x="-26197" y="2989004"/>
            <a:ext cx="32896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Bristol Children’s Heart Surgery</a:t>
            </a:r>
          </a:p>
        </p:txBody>
      </p:sp>
      <p:sp>
        <p:nvSpPr>
          <p:cNvPr id="10" name="Rectangle 9"/>
          <p:cNvSpPr/>
          <p:nvPr/>
        </p:nvSpPr>
        <p:spPr>
          <a:xfrm>
            <a:off x="8207480" y="2980893"/>
            <a:ext cx="40324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Children’s Organ Retention at Alder Hey </a:t>
            </a:r>
          </a:p>
        </p:txBody>
      </p:sp>
      <p:sp>
        <p:nvSpPr>
          <p:cNvPr id="12" name="Rectangle 11"/>
          <p:cNvSpPr/>
          <p:nvPr/>
        </p:nvSpPr>
        <p:spPr>
          <a:xfrm>
            <a:off x="2937722" y="2885442"/>
            <a:ext cx="315827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Care and treatment of Peter Bryan and Richard Loudwell</a:t>
            </a:r>
          </a:p>
        </p:txBody>
      </p:sp>
      <p:pic>
        <p:nvPicPr>
          <p:cNvPr id="13" name="Picture 12"/>
          <p:cNvPicPr>
            <a:picLocks noChangeAspect="1"/>
          </p:cNvPicPr>
          <p:nvPr/>
        </p:nvPicPr>
        <p:blipFill>
          <a:blip r:embed="rId6"/>
          <a:stretch>
            <a:fillRect/>
          </a:stretch>
        </p:blipFill>
        <p:spPr>
          <a:xfrm>
            <a:off x="3275384" y="1526225"/>
            <a:ext cx="1751077" cy="1311151"/>
          </a:xfrm>
          <a:prstGeom prst="rect">
            <a:avLst/>
          </a:prstGeom>
        </p:spPr>
      </p:pic>
      <p:sp>
        <p:nvSpPr>
          <p:cNvPr id="14" name="Rectangle 13"/>
          <p:cNvSpPr/>
          <p:nvPr/>
        </p:nvSpPr>
        <p:spPr>
          <a:xfrm>
            <a:off x="106385" y="5111761"/>
            <a:ext cx="2674258"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Mid-Staffordshire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NHS Foundation Trust</a:t>
            </a:r>
          </a:p>
        </p:txBody>
      </p:sp>
      <p:pic>
        <p:nvPicPr>
          <p:cNvPr id="15" name="Picture 4"/>
          <p:cNvPicPr>
            <a:picLocks noChangeAspect="1" noChangeArrowheads="1"/>
          </p:cNvPicPr>
          <p:nvPr/>
        </p:nvPicPr>
        <p:blipFill>
          <a:blip r:embed="rId7" cstate="print"/>
          <a:srcRect/>
          <a:stretch>
            <a:fillRect/>
          </a:stretch>
        </p:blipFill>
        <p:spPr bwMode="auto">
          <a:xfrm>
            <a:off x="502656" y="3531288"/>
            <a:ext cx="1976014" cy="1486948"/>
          </a:xfrm>
          <a:prstGeom prst="rect">
            <a:avLst/>
          </a:prstGeom>
          <a:noFill/>
          <a:ln w="9525">
            <a:noFill/>
            <a:miter lim="800000"/>
            <a:headEnd/>
            <a:tailEnd/>
          </a:ln>
        </p:spPr>
      </p:pic>
      <p:sp>
        <p:nvSpPr>
          <p:cNvPr id="16" name="Rectangle 15"/>
          <p:cNvSpPr/>
          <p:nvPr/>
        </p:nvSpPr>
        <p:spPr>
          <a:xfrm>
            <a:off x="3243432" y="5214817"/>
            <a:ext cx="30554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Freedom to Speak Up</a:t>
            </a:r>
          </a:p>
        </p:txBody>
      </p:sp>
      <p:pic>
        <p:nvPicPr>
          <p:cNvPr id="6" name="Picture 5">
            <a:extLst>
              <a:ext uri="{FF2B5EF4-FFF2-40B4-BE49-F238E27FC236}">
                <a16:creationId xmlns:a16="http://schemas.microsoft.com/office/drawing/2014/main" id="{908B17B2-101F-6940-81EF-CF91A84041DC}"/>
              </a:ext>
            </a:extLst>
          </p:cNvPr>
          <p:cNvPicPr>
            <a:picLocks noChangeAspect="1"/>
          </p:cNvPicPr>
          <p:nvPr/>
        </p:nvPicPr>
        <p:blipFill>
          <a:blip r:embed="rId8"/>
          <a:stretch>
            <a:fillRect/>
          </a:stretch>
        </p:blipFill>
        <p:spPr>
          <a:xfrm>
            <a:off x="545711" y="5847005"/>
            <a:ext cx="2413000" cy="762000"/>
          </a:xfrm>
          <a:prstGeom prst="rect">
            <a:avLst/>
          </a:prstGeom>
        </p:spPr>
      </p:pic>
      <p:pic>
        <p:nvPicPr>
          <p:cNvPr id="24" name="Picture 23">
            <a:extLst>
              <a:ext uri="{FF2B5EF4-FFF2-40B4-BE49-F238E27FC236}">
                <a16:creationId xmlns:a16="http://schemas.microsoft.com/office/drawing/2014/main" id="{7C7B48AB-EF6F-CC48-963C-582ED438EB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6936" y="6003364"/>
            <a:ext cx="3604527" cy="474596"/>
          </a:xfrm>
          <a:prstGeom prst="rect">
            <a:avLst/>
          </a:prstGeom>
        </p:spPr>
      </p:pic>
      <p:pic>
        <p:nvPicPr>
          <p:cNvPr id="26" name="Picture 25">
            <a:extLst>
              <a:ext uri="{FF2B5EF4-FFF2-40B4-BE49-F238E27FC236}">
                <a16:creationId xmlns:a16="http://schemas.microsoft.com/office/drawing/2014/main" id="{E83860D8-E064-A449-BABB-18AA10264B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20498" y="6136154"/>
            <a:ext cx="3191203" cy="409538"/>
          </a:xfrm>
          <a:prstGeom prst="rect">
            <a:avLst/>
          </a:prstGeom>
        </p:spPr>
      </p:pic>
      <p:pic>
        <p:nvPicPr>
          <p:cNvPr id="27" name="Picture 26">
            <a:extLst>
              <a:ext uri="{FF2B5EF4-FFF2-40B4-BE49-F238E27FC236}">
                <a16:creationId xmlns:a16="http://schemas.microsoft.com/office/drawing/2014/main" id="{109FC036-D7EA-5745-947C-BBCED66C2B09}"/>
              </a:ext>
            </a:extLst>
          </p:cNvPr>
          <p:cNvPicPr>
            <a:picLocks noChangeAspect="1"/>
          </p:cNvPicPr>
          <p:nvPr/>
        </p:nvPicPr>
        <p:blipFill>
          <a:blip r:embed="rId11"/>
          <a:stretch>
            <a:fillRect/>
          </a:stretch>
        </p:blipFill>
        <p:spPr>
          <a:xfrm>
            <a:off x="10541643" y="5156276"/>
            <a:ext cx="1290522" cy="860348"/>
          </a:xfrm>
          <a:prstGeom prst="rect">
            <a:avLst/>
          </a:prstGeom>
        </p:spPr>
      </p:pic>
      <p:pic>
        <p:nvPicPr>
          <p:cNvPr id="29" name="Picture 28">
            <a:extLst>
              <a:ext uri="{FF2B5EF4-FFF2-40B4-BE49-F238E27FC236}">
                <a16:creationId xmlns:a16="http://schemas.microsoft.com/office/drawing/2014/main" id="{5C0009D9-4D5B-5049-AD45-6EC14F22CC17}"/>
              </a:ext>
            </a:extLst>
          </p:cNvPr>
          <p:cNvPicPr>
            <a:picLocks noChangeAspect="1"/>
          </p:cNvPicPr>
          <p:nvPr/>
        </p:nvPicPr>
        <p:blipFill>
          <a:blip r:embed="rId12"/>
          <a:stretch>
            <a:fillRect/>
          </a:stretch>
        </p:blipFill>
        <p:spPr>
          <a:xfrm>
            <a:off x="8719444" y="5111816"/>
            <a:ext cx="1504284" cy="981055"/>
          </a:xfrm>
          <a:prstGeom prst="rect">
            <a:avLst/>
          </a:prstGeom>
        </p:spPr>
      </p:pic>
      <p:pic>
        <p:nvPicPr>
          <p:cNvPr id="30" name="Picture 29">
            <a:extLst>
              <a:ext uri="{FF2B5EF4-FFF2-40B4-BE49-F238E27FC236}">
                <a16:creationId xmlns:a16="http://schemas.microsoft.com/office/drawing/2014/main" id="{DFEE5691-78EA-294D-9FC6-1CBF6526E3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22602" y="289597"/>
            <a:ext cx="1016001" cy="1016001"/>
          </a:xfrm>
          <a:prstGeom prst="rect">
            <a:avLst/>
          </a:prstGeom>
        </p:spPr>
      </p:pic>
      <p:sp>
        <p:nvSpPr>
          <p:cNvPr id="31" name="TextBox 30">
            <a:extLst>
              <a:ext uri="{FF2B5EF4-FFF2-40B4-BE49-F238E27FC236}">
                <a16:creationId xmlns:a16="http://schemas.microsoft.com/office/drawing/2014/main" id="{42E58839-11AB-0F47-B08F-8B8B5A4FE22B}"/>
              </a:ext>
            </a:extLst>
          </p:cNvPr>
          <p:cNvSpPr txBox="1"/>
          <p:nvPr/>
        </p:nvSpPr>
        <p:spPr>
          <a:xfrm>
            <a:off x="5715800" y="1324727"/>
            <a:ext cx="3040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Clinical negligence - inquests</a:t>
            </a:r>
          </a:p>
        </p:txBody>
      </p:sp>
      <p:pic>
        <p:nvPicPr>
          <p:cNvPr id="32" name="Picture 31">
            <a:extLst>
              <a:ext uri="{FF2B5EF4-FFF2-40B4-BE49-F238E27FC236}">
                <a16:creationId xmlns:a16="http://schemas.microsoft.com/office/drawing/2014/main" id="{6DDEAC0F-7A6B-7348-B685-3E7F59089B4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84582" y="139996"/>
            <a:ext cx="1602322" cy="1068215"/>
          </a:xfrm>
          <a:prstGeom prst="rect">
            <a:avLst/>
          </a:prstGeom>
        </p:spPr>
      </p:pic>
      <p:sp>
        <p:nvSpPr>
          <p:cNvPr id="33" name="TextBox 32">
            <a:extLst>
              <a:ext uri="{FF2B5EF4-FFF2-40B4-BE49-F238E27FC236}">
                <a16:creationId xmlns:a16="http://schemas.microsoft.com/office/drawing/2014/main" id="{170ADE38-BF4F-7C40-B5D3-69D5FC542A09}"/>
              </a:ext>
            </a:extLst>
          </p:cNvPr>
          <p:cNvSpPr txBox="1"/>
          <p:nvPr/>
        </p:nvSpPr>
        <p:spPr>
          <a:xfrm>
            <a:off x="9097141" y="1324727"/>
            <a:ext cx="29140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Professional conduct - fitness</a:t>
            </a:r>
          </a:p>
        </p:txBody>
      </p:sp>
      <p:pic>
        <p:nvPicPr>
          <p:cNvPr id="3" name="Picture 2">
            <a:extLst>
              <a:ext uri="{FF2B5EF4-FFF2-40B4-BE49-F238E27FC236}">
                <a16:creationId xmlns:a16="http://schemas.microsoft.com/office/drawing/2014/main" id="{E98ED1FF-8CA3-3349-A366-845829AC5B6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448086" y="3671141"/>
            <a:ext cx="1576170" cy="1507869"/>
          </a:xfrm>
          <a:prstGeom prst="rect">
            <a:avLst/>
          </a:prstGeom>
        </p:spPr>
      </p:pic>
      <p:pic>
        <p:nvPicPr>
          <p:cNvPr id="11" name="Picture 10">
            <a:extLst>
              <a:ext uri="{FF2B5EF4-FFF2-40B4-BE49-F238E27FC236}">
                <a16:creationId xmlns:a16="http://schemas.microsoft.com/office/drawing/2014/main" id="{4F414C0E-76A0-D94F-B1CC-A6FAA7A50A3B}"/>
              </a:ext>
            </a:extLst>
          </p:cNvPr>
          <p:cNvPicPr>
            <a:picLocks noChangeAspect="1"/>
          </p:cNvPicPr>
          <p:nvPr/>
        </p:nvPicPr>
        <p:blipFill>
          <a:blip r:embed="rId16"/>
          <a:stretch>
            <a:fillRect/>
          </a:stretch>
        </p:blipFill>
        <p:spPr>
          <a:xfrm>
            <a:off x="9138536" y="3634451"/>
            <a:ext cx="1402223" cy="1402223"/>
          </a:xfrm>
          <a:prstGeom prst="rect">
            <a:avLst/>
          </a:prstGeom>
        </p:spPr>
      </p:pic>
      <p:sp>
        <p:nvSpPr>
          <p:cNvPr id="17" name="TextBox 16">
            <a:extLst>
              <a:ext uri="{FF2B5EF4-FFF2-40B4-BE49-F238E27FC236}">
                <a16:creationId xmlns:a16="http://schemas.microsoft.com/office/drawing/2014/main" id="{4547D2F6-A551-4D55-EEFB-7363544B5F29}"/>
              </a:ext>
            </a:extLst>
          </p:cNvPr>
          <p:cNvSpPr txBox="1"/>
          <p:nvPr/>
        </p:nvSpPr>
        <p:spPr>
          <a:xfrm>
            <a:off x="6096000" y="1696342"/>
            <a:ext cx="2324498" cy="1200329"/>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2222"/>
                </a:solidFill>
                <a:effectLst/>
                <a:uLnTx/>
                <a:uFillTx/>
                <a:latin typeface="Indy Serif"/>
                <a:ea typeface="+mn-ea"/>
                <a:cs typeface="+mn-cs"/>
              </a:rPr>
              <a:t>Schizophrenic who killed policeman detained for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2222"/>
                </a:solidFill>
                <a:effectLst/>
                <a:uLnTx/>
                <a:uFillTx/>
                <a:latin typeface="Indy Serif"/>
                <a:ea typeface="+mn-ea"/>
                <a:cs typeface="+mn-cs"/>
              </a:rPr>
              <a:t>2005</a:t>
            </a:r>
          </a:p>
        </p:txBody>
      </p:sp>
      <p:sp>
        <p:nvSpPr>
          <p:cNvPr id="18" name="TextBox 17">
            <a:extLst>
              <a:ext uri="{FF2B5EF4-FFF2-40B4-BE49-F238E27FC236}">
                <a16:creationId xmlns:a16="http://schemas.microsoft.com/office/drawing/2014/main" id="{33CCBA85-8F92-931B-7233-43F7A4497853}"/>
              </a:ext>
            </a:extLst>
          </p:cNvPr>
          <p:cNvSpPr txBox="1"/>
          <p:nvPr/>
        </p:nvSpPr>
        <p:spPr>
          <a:xfrm>
            <a:off x="6298871" y="2989004"/>
            <a:ext cx="17444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Care and treatment of GB</a:t>
            </a:r>
          </a:p>
        </p:txBody>
      </p:sp>
    </p:spTree>
    <p:extLst>
      <p:ext uri="{BB962C8B-B14F-4D97-AF65-F5344CB8AC3E}">
        <p14:creationId xmlns:p14="http://schemas.microsoft.com/office/powerpoint/2010/main" val="2390917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4124</Words>
  <Application>Microsoft Office PowerPoint</Application>
  <PresentationFormat>Widescreen</PresentationFormat>
  <Paragraphs>421</Paragraphs>
  <Slides>41</Slides>
  <Notes>24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41</vt:i4>
      </vt:variant>
    </vt:vector>
  </HeadingPairs>
  <TitlesOfParts>
    <vt:vector size="59" baseType="lpstr">
      <vt:lpstr>Arial</vt:lpstr>
      <vt:lpstr>Austin News</vt:lpstr>
      <vt:lpstr>Bahnschrift</vt:lpstr>
      <vt:lpstr>Calibri</vt:lpstr>
      <vt:lpstr>Calibri Light</vt:lpstr>
      <vt:lpstr>graphik</vt:lpstr>
      <vt:lpstr>Helvetica</vt:lpstr>
      <vt:lpstr>HelveticaNeueLTStd</vt:lpstr>
      <vt:lpstr>Indy Serif</vt:lpstr>
      <vt:lpstr>Open Sans</vt:lpstr>
      <vt:lpstr>Roboto</vt:lpstr>
      <vt:lpstr>Source Sans Pro</vt:lpstr>
      <vt:lpstr>Times</vt:lpstr>
      <vt:lpstr>Times New Roman</vt:lpstr>
      <vt:lpstr>TimesDigitalW04-Regular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FROM INQUIRIES Reflections from the front line </vt:lpstr>
      <vt:lpstr>WHY ME? Welcome to my world</vt:lpstr>
      <vt:lpstr>PowerPoint Presentation</vt:lpstr>
      <vt:lpstr>PowerPoint Presentation</vt:lpstr>
      <vt:lpstr>PowerPoint Presentation</vt:lpstr>
      <vt:lpstr>Purpose of inquiries</vt:lpstr>
      <vt:lpstr>Other things Inquiries do or could do?</vt:lpstr>
      <vt:lpstr>Can an inquiry achieve all three aims?</vt:lpstr>
      <vt:lpstr>Are inquiries the answer ? - Dr Kirkup is not sure</vt:lpstr>
      <vt:lpstr>… and beware recommendations…..</vt:lpstr>
      <vt:lpstr>HOW SAFE IS OUR HEALTHCARE NOW?</vt:lpstr>
      <vt:lpstr>PowerPoint Presentation</vt:lpstr>
      <vt:lpstr>Safety incidents reported December 2003 - June 2022</vt:lpstr>
      <vt:lpstr>PowerPoint Presentation</vt:lpstr>
      <vt:lpstr>PowerPoint Presentation</vt:lpstr>
      <vt:lpstr>PowerPoint Presentation</vt:lpstr>
      <vt:lpstr>And in N Ireland?</vt:lpstr>
      <vt:lpstr>SO WHAT HAVE WE LEARNED?</vt:lpstr>
      <vt:lpstr>PowerPoint Presentation</vt:lpstr>
      <vt:lpstr>The need to confront reality</vt:lpstr>
      <vt:lpstr>The reality for patients at Stafford</vt:lpstr>
      <vt:lpstr>The reality for staff…</vt:lpstr>
      <vt:lpstr>Concerns ignored</vt:lpstr>
      <vt:lpstr>An empathy gap…</vt:lpstr>
      <vt:lpstr>Leadership self-deception</vt:lpstr>
      <vt:lpstr> When leaders do not listen</vt:lpstr>
      <vt:lpstr>A better way?</vt:lpstr>
      <vt:lpstr>FLORENCE’S VALUES</vt:lpstr>
      <vt:lpstr>The duty of candour – what has been done?</vt:lpstr>
      <vt:lpstr>Freedom to Speak Up Principles </vt:lpstr>
      <vt:lpstr>Some attributes of good leaders – a personal view</vt:lpstr>
      <vt:lpstr>Do we need to reverse the pyramid?</vt:lpstr>
      <vt:lpstr>The values should be the same everywhere…</vt:lpstr>
      <vt:lpstr>LEARNING FROM INQUIRIES Reflections from the frontline  </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Megan</dc:creator>
  <cp:lastModifiedBy>Healy, Julie</cp:lastModifiedBy>
  <cp:revision>24</cp:revision>
  <dcterms:created xsi:type="dcterms:W3CDTF">2023-06-26T14:56:32Z</dcterms:created>
  <dcterms:modified xsi:type="dcterms:W3CDTF">2024-09-13T14:39:46Z</dcterms:modified>
</cp:coreProperties>
</file>